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8" r:id="rId5"/>
    <p:sldId id="269" r:id="rId6"/>
    <p:sldId id="256" r:id="rId7"/>
    <p:sldId id="277" r:id="rId8"/>
    <p:sldId id="278" r:id="rId9"/>
    <p:sldId id="272" r:id="rId10"/>
    <p:sldId id="290" r:id="rId11"/>
    <p:sldId id="291" r:id="rId12"/>
    <p:sldId id="279" r:id="rId13"/>
    <p:sldId id="280" r:id="rId14"/>
    <p:sldId id="282" r:id="rId15"/>
    <p:sldId id="274" r:id="rId16"/>
    <p:sldId id="281" r:id="rId17"/>
    <p:sldId id="283" r:id="rId18"/>
    <p:sldId id="285" r:id="rId19"/>
    <p:sldId id="288" r:id="rId20"/>
    <p:sldId id="275" r:id="rId21"/>
    <p:sldId id="293" r:id="rId22"/>
    <p:sldId id="289" r:id="rId23"/>
    <p:sldId id="276" r:id="rId24"/>
    <p:sldId id="260" r:id="rId25"/>
    <p:sldId id="258" r:id="rId26"/>
    <p:sldId id="257" r:id="rId27"/>
    <p:sldId id="2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94660"/>
  </p:normalViewPr>
  <p:slideViewPr>
    <p:cSldViewPr snapToGrid="0">
      <p:cViewPr varScale="1">
        <p:scale>
          <a:sx n="64" d="100"/>
          <a:sy n="64"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2D89D-5C3B-4EBC-A914-84A2FF45A2F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F38A138-2B2C-49C7-84F2-277287666683}">
      <dgm:prSet/>
      <dgm:spPr/>
      <dgm:t>
        <a:bodyPr/>
        <a:lstStyle/>
        <a:p>
          <a:r>
            <a:rPr lang="en-US" b="1">
              <a:latin typeface="Amasis MT Pro Light" panose="02040304050005020304" pitchFamily="18" charset="0"/>
            </a:rPr>
            <a:t>Presented By:</a:t>
          </a:r>
          <a:endParaRPr lang="en-US">
            <a:latin typeface="Amasis MT Pro Light" panose="02040304050005020304" pitchFamily="18" charset="0"/>
          </a:endParaRPr>
        </a:p>
      </dgm:t>
    </dgm:pt>
    <dgm:pt modelId="{7182D224-AB8F-45DB-8997-E8DECABDC1A2}" type="parTrans" cxnId="{BD2A9356-31E3-46B4-9464-D23B7C1213CB}">
      <dgm:prSet/>
      <dgm:spPr/>
      <dgm:t>
        <a:bodyPr/>
        <a:lstStyle/>
        <a:p>
          <a:endParaRPr lang="en-US"/>
        </a:p>
      </dgm:t>
    </dgm:pt>
    <dgm:pt modelId="{60053E41-8F63-4DA4-A93F-8E3A2AB4CC7B}" type="sibTrans" cxnId="{BD2A9356-31E3-46B4-9464-D23B7C1213CB}">
      <dgm:prSet/>
      <dgm:spPr/>
      <dgm:t>
        <a:bodyPr/>
        <a:lstStyle/>
        <a:p>
          <a:endParaRPr lang="en-US"/>
        </a:p>
      </dgm:t>
    </dgm:pt>
    <dgm:pt modelId="{665BA5ED-717B-45B8-B412-2914E21CF7D5}">
      <dgm:prSet custT="1"/>
      <dgm:spPr/>
      <dgm:t>
        <a:bodyPr/>
        <a:lstStyle/>
        <a:p>
          <a:r>
            <a:rPr lang="en-US" sz="2000" b="0" dirty="0">
              <a:latin typeface="Amasis MT Pro Medium" panose="02040604050005020304" pitchFamily="18" charset="0"/>
            </a:rPr>
            <a:t>Mahmoud Esmat Abdallah Fahmy</a:t>
          </a:r>
        </a:p>
      </dgm:t>
    </dgm:pt>
    <dgm:pt modelId="{85987E27-5A05-449C-8D94-3919CA70A092}" type="parTrans" cxnId="{312E1B4E-6428-4F09-87F9-57C551DEDAA8}">
      <dgm:prSet/>
      <dgm:spPr/>
      <dgm:t>
        <a:bodyPr/>
        <a:lstStyle/>
        <a:p>
          <a:endParaRPr lang="en-US"/>
        </a:p>
      </dgm:t>
    </dgm:pt>
    <dgm:pt modelId="{D0766970-7408-421C-8505-126CFB8DE6BB}" type="sibTrans" cxnId="{312E1B4E-6428-4F09-87F9-57C551DEDAA8}">
      <dgm:prSet/>
      <dgm:spPr/>
      <dgm:t>
        <a:bodyPr/>
        <a:lstStyle/>
        <a:p>
          <a:endParaRPr lang="en-US"/>
        </a:p>
      </dgm:t>
    </dgm:pt>
    <dgm:pt modelId="{3F3C4CB3-328F-4A1B-80D8-105D7BC7EB3B}">
      <dgm:prSet/>
      <dgm:spPr/>
      <dgm:t>
        <a:bodyPr/>
        <a:lstStyle/>
        <a:p>
          <a:r>
            <a:rPr lang="en-US" b="1" dirty="0">
              <a:latin typeface="Amasis MT Pro Light" panose="02040304050005020304" pitchFamily="18" charset="0"/>
            </a:rPr>
            <a:t>Supervised by: </a:t>
          </a:r>
          <a:endParaRPr lang="en-US" dirty="0">
            <a:latin typeface="Amasis MT Pro Light" panose="02040304050005020304" pitchFamily="18" charset="0"/>
          </a:endParaRPr>
        </a:p>
      </dgm:t>
    </dgm:pt>
    <dgm:pt modelId="{2F71BCF6-2809-4597-945B-E5952016A6E5}" type="parTrans" cxnId="{51654211-3326-42FE-ABB6-D3B098A95EBC}">
      <dgm:prSet/>
      <dgm:spPr/>
      <dgm:t>
        <a:bodyPr/>
        <a:lstStyle/>
        <a:p>
          <a:endParaRPr lang="en-US"/>
        </a:p>
      </dgm:t>
    </dgm:pt>
    <dgm:pt modelId="{0FDDABAA-A77D-4A6B-8F2A-8883875E1C8A}" type="sibTrans" cxnId="{51654211-3326-42FE-ABB6-D3B098A95EBC}">
      <dgm:prSet/>
      <dgm:spPr/>
      <dgm:t>
        <a:bodyPr/>
        <a:lstStyle/>
        <a:p>
          <a:endParaRPr lang="en-US"/>
        </a:p>
      </dgm:t>
    </dgm:pt>
    <dgm:pt modelId="{19ECEB07-18A1-43DF-8A9A-6C7F2780015F}">
      <dgm:prSet/>
      <dgm:spPr/>
      <dgm:t>
        <a:bodyPr/>
        <a:lstStyle/>
        <a:p>
          <a:pPr algn="ctr"/>
          <a:r>
            <a:rPr lang="en-US" b="1"/>
            <a:t>Dr. El-Shimaa Nabil</a:t>
          </a:r>
          <a:endParaRPr lang="en-US"/>
        </a:p>
      </dgm:t>
    </dgm:pt>
    <dgm:pt modelId="{B11B13B7-FD6B-47FB-BDC9-0C1EA03B06DC}" type="parTrans" cxnId="{19151086-611E-48A2-AD49-E6E2D2B293E8}">
      <dgm:prSet/>
      <dgm:spPr/>
      <dgm:t>
        <a:bodyPr/>
        <a:lstStyle/>
        <a:p>
          <a:endParaRPr lang="en-US"/>
        </a:p>
      </dgm:t>
    </dgm:pt>
    <dgm:pt modelId="{72E72049-0702-4014-9A63-2E0C44E6423E}" type="sibTrans" cxnId="{19151086-611E-48A2-AD49-E6E2D2B293E8}">
      <dgm:prSet/>
      <dgm:spPr/>
      <dgm:t>
        <a:bodyPr/>
        <a:lstStyle/>
        <a:p>
          <a:endParaRPr lang="en-US"/>
        </a:p>
      </dgm:t>
    </dgm:pt>
    <dgm:pt modelId="{4649DBE0-6EC5-4EBB-AD35-D1AD58DF3F1C}">
      <dgm:prSet custT="1"/>
      <dgm:spPr/>
      <dgm:t>
        <a:bodyPr/>
        <a:lstStyle/>
        <a:p>
          <a:r>
            <a:rPr lang="en-US" sz="2000" b="0" dirty="0">
              <a:latin typeface="Amasis MT Pro Medium" panose="02040604050005020304" pitchFamily="18" charset="0"/>
            </a:rPr>
            <a:t>Muhammed Ayman Muhammed Fathy</a:t>
          </a:r>
        </a:p>
      </dgm:t>
    </dgm:pt>
    <dgm:pt modelId="{60652C7E-1452-45F3-BF00-E34D58C7FAED}" type="sibTrans" cxnId="{3E05DABE-0229-458C-A37A-6920262151C2}">
      <dgm:prSet/>
      <dgm:spPr/>
      <dgm:t>
        <a:bodyPr/>
        <a:lstStyle/>
        <a:p>
          <a:endParaRPr lang="en-US"/>
        </a:p>
      </dgm:t>
    </dgm:pt>
    <dgm:pt modelId="{8A430BD0-1055-4715-8F63-9935F0960306}" type="parTrans" cxnId="{3E05DABE-0229-458C-A37A-6920262151C2}">
      <dgm:prSet/>
      <dgm:spPr/>
      <dgm:t>
        <a:bodyPr/>
        <a:lstStyle/>
        <a:p>
          <a:endParaRPr lang="en-US"/>
        </a:p>
      </dgm:t>
    </dgm:pt>
    <dgm:pt modelId="{D663E828-02D0-4797-AF22-BA5F4018026C}">
      <dgm:prSet custT="1"/>
      <dgm:spPr/>
      <dgm:t>
        <a:bodyPr/>
        <a:lstStyle/>
        <a:p>
          <a:r>
            <a:rPr lang="en-US" sz="2000" b="0" dirty="0">
              <a:latin typeface="Amasis MT Pro Medium" panose="02040604050005020304" pitchFamily="18" charset="0"/>
            </a:rPr>
            <a:t>Mahmoud Ashraf Fathy Abdel-all</a:t>
          </a:r>
        </a:p>
      </dgm:t>
    </dgm:pt>
    <dgm:pt modelId="{0891D827-78C5-428E-A860-D85D3080F2AC}" type="sibTrans" cxnId="{E4339CBF-61E5-47BC-9E69-C2901B7901DF}">
      <dgm:prSet/>
      <dgm:spPr/>
      <dgm:t>
        <a:bodyPr/>
        <a:lstStyle/>
        <a:p>
          <a:endParaRPr lang="en-US"/>
        </a:p>
      </dgm:t>
    </dgm:pt>
    <dgm:pt modelId="{AEF17722-C5D9-4432-B5BB-189AD48CC254}" type="parTrans" cxnId="{E4339CBF-61E5-47BC-9E69-C2901B7901DF}">
      <dgm:prSet/>
      <dgm:spPr/>
      <dgm:t>
        <a:bodyPr/>
        <a:lstStyle/>
        <a:p>
          <a:endParaRPr lang="en-US"/>
        </a:p>
      </dgm:t>
    </dgm:pt>
    <dgm:pt modelId="{F7CAA8AD-1322-46F2-8FA1-E9E058273A2C}">
      <dgm:prSet custT="1"/>
      <dgm:spPr/>
      <dgm:t>
        <a:bodyPr/>
        <a:lstStyle/>
        <a:p>
          <a:r>
            <a:rPr lang="en-US" sz="2000" b="0" dirty="0">
              <a:latin typeface="Amasis MT Pro Medium" panose="02040604050005020304" pitchFamily="18" charset="0"/>
            </a:rPr>
            <a:t>Salma Osama Mohamed Abdel-hay</a:t>
          </a:r>
        </a:p>
      </dgm:t>
    </dgm:pt>
    <dgm:pt modelId="{FF69BE54-2951-404D-8CCA-394D162474F9}" type="sibTrans" cxnId="{E5D74122-C4EF-4F4C-B926-4F0AB0E66664}">
      <dgm:prSet/>
      <dgm:spPr/>
      <dgm:t>
        <a:bodyPr/>
        <a:lstStyle/>
        <a:p>
          <a:endParaRPr lang="en-US"/>
        </a:p>
      </dgm:t>
    </dgm:pt>
    <dgm:pt modelId="{F9BEAC94-F24C-40FB-B783-B516D6D46597}" type="parTrans" cxnId="{E5D74122-C4EF-4F4C-B926-4F0AB0E66664}">
      <dgm:prSet/>
      <dgm:spPr/>
      <dgm:t>
        <a:bodyPr/>
        <a:lstStyle/>
        <a:p>
          <a:endParaRPr lang="en-US"/>
        </a:p>
      </dgm:t>
    </dgm:pt>
    <dgm:pt modelId="{4D619F31-FDBF-424B-ACBD-8D4AD5B6CC42}">
      <dgm:prSet custT="1"/>
      <dgm:spPr/>
      <dgm:t>
        <a:bodyPr/>
        <a:lstStyle/>
        <a:p>
          <a:r>
            <a:rPr lang="en-US" sz="2000" b="0" dirty="0">
              <a:latin typeface="Amasis MT Pro Medium" panose="02040604050005020304" pitchFamily="18" charset="0"/>
            </a:rPr>
            <a:t>Omnia Wael Ibrahim Abdel-</a:t>
          </a:r>
          <a:r>
            <a:rPr lang="en-US" sz="2000" b="0" dirty="0" err="1">
              <a:latin typeface="Amasis MT Pro Medium" panose="02040604050005020304" pitchFamily="18" charset="0"/>
            </a:rPr>
            <a:t>azim</a:t>
          </a:r>
          <a:endParaRPr lang="en-US" sz="2000" b="0" dirty="0">
            <a:latin typeface="Amasis MT Pro Medium" panose="02040604050005020304" pitchFamily="18" charset="0"/>
          </a:endParaRPr>
        </a:p>
      </dgm:t>
    </dgm:pt>
    <dgm:pt modelId="{FD32B771-DDD9-4D9F-B5AC-7962BA87F0FB}" type="sibTrans" cxnId="{9DF7E39D-2D18-400E-B9DC-006ADD31DB33}">
      <dgm:prSet/>
      <dgm:spPr/>
      <dgm:t>
        <a:bodyPr/>
        <a:lstStyle/>
        <a:p>
          <a:endParaRPr lang="en-US"/>
        </a:p>
      </dgm:t>
    </dgm:pt>
    <dgm:pt modelId="{22089A26-62AC-4F7C-B675-953D276931BB}" type="parTrans" cxnId="{9DF7E39D-2D18-400E-B9DC-006ADD31DB33}">
      <dgm:prSet/>
      <dgm:spPr/>
      <dgm:t>
        <a:bodyPr/>
        <a:lstStyle/>
        <a:p>
          <a:endParaRPr lang="en-US"/>
        </a:p>
      </dgm:t>
    </dgm:pt>
    <dgm:pt modelId="{BB4F26B3-5361-4C1E-B092-A75CC7228612}">
      <dgm:prSet custT="1"/>
      <dgm:spPr/>
      <dgm:t>
        <a:bodyPr/>
        <a:lstStyle/>
        <a:p>
          <a:r>
            <a:rPr lang="en-US" sz="2000" b="0" dirty="0">
              <a:latin typeface="Amasis MT Pro Medium" panose="02040604050005020304" pitchFamily="18" charset="0"/>
            </a:rPr>
            <a:t>Amira Ayman Refaat Mohamed</a:t>
          </a:r>
        </a:p>
      </dgm:t>
    </dgm:pt>
    <dgm:pt modelId="{FB0F0DB8-841E-48DA-88AE-E5C2CFD71FE5}" type="sibTrans" cxnId="{D404248A-8F35-47AD-92D1-0B2BCDB4F6C6}">
      <dgm:prSet/>
      <dgm:spPr/>
      <dgm:t>
        <a:bodyPr/>
        <a:lstStyle/>
        <a:p>
          <a:endParaRPr lang="en-US"/>
        </a:p>
      </dgm:t>
    </dgm:pt>
    <dgm:pt modelId="{D6DDDEB1-11DA-411F-870D-20FC4DF7AD96}" type="parTrans" cxnId="{D404248A-8F35-47AD-92D1-0B2BCDB4F6C6}">
      <dgm:prSet/>
      <dgm:spPr/>
      <dgm:t>
        <a:bodyPr/>
        <a:lstStyle/>
        <a:p>
          <a:endParaRPr lang="en-US"/>
        </a:p>
      </dgm:t>
    </dgm:pt>
    <dgm:pt modelId="{1E4E2B88-524D-44DA-BC93-EBDE971D5921}">
      <dgm:prSet custT="1"/>
      <dgm:spPr/>
      <dgm:t>
        <a:bodyPr/>
        <a:lstStyle/>
        <a:p>
          <a:r>
            <a:rPr lang="en-US" sz="2000" b="0" dirty="0">
              <a:latin typeface="Amasis MT Pro Medium" panose="02040604050005020304" pitchFamily="18" charset="0"/>
            </a:rPr>
            <a:t>Aya Khaled Goda Mohamed Sanad</a:t>
          </a:r>
        </a:p>
      </dgm:t>
    </dgm:pt>
    <dgm:pt modelId="{0745B690-B372-4A52-B0F2-74B103ACE38D}" type="sibTrans" cxnId="{E1647EE3-4489-4108-A3E7-EE8910A76EA4}">
      <dgm:prSet/>
      <dgm:spPr/>
      <dgm:t>
        <a:bodyPr/>
        <a:lstStyle/>
        <a:p>
          <a:endParaRPr lang="en-US"/>
        </a:p>
      </dgm:t>
    </dgm:pt>
    <dgm:pt modelId="{4628C2DF-DEE9-4470-94FB-A8490F230EE0}" type="parTrans" cxnId="{E1647EE3-4489-4108-A3E7-EE8910A76EA4}">
      <dgm:prSet/>
      <dgm:spPr/>
      <dgm:t>
        <a:bodyPr/>
        <a:lstStyle/>
        <a:p>
          <a:endParaRPr lang="en-US"/>
        </a:p>
      </dgm:t>
    </dgm:pt>
    <dgm:pt modelId="{3436B114-9E10-41E6-B767-D4C062E73734}">
      <dgm:prSet custT="1"/>
      <dgm:spPr/>
      <dgm:t>
        <a:bodyPr/>
        <a:lstStyle/>
        <a:p>
          <a:r>
            <a:rPr lang="en-US" sz="2000" b="0" dirty="0">
              <a:latin typeface="Amasis MT Pro Medium" panose="02040604050005020304" pitchFamily="18" charset="0"/>
            </a:rPr>
            <a:t>Mai Mohamed Naguib Mohamed</a:t>
          </a:r>
        </a:p>
      </dgm:t>
    </dgm:pt>
    <dgm:pt modelId="{89FE8AD7-8CD8-42D2-B959-C9E14F1EBCAA}" type="sibTrans" cxnId="{F47A740A-91C9-4048-BCE9-D4FBB77BBF8C}">
      <dgm:prSet/>
      <dgm:spPr/>
      <dgm:t>
        <a:bodyPr/>
        <a:lstStyle/>
        <a:p>
          <a:endParaRPr lang="en-US"/>
        </a:p>
      </dgm:t>
    </dgm:pt>
    <dgm:pt modelId="{1B7FC687-A2D1-472F-855F-6F3BF3861ACA}" type="parTrans" cxnId="{F47A740A-91C9-4048-BCE9-D4FBB77BBF8C}">
      <dgm:prSet/>
      <dgm:spPr/>
      <dgm:t>
        <a:bodyPr/>
        <a:lstStyle/>
        <a:p>
          <a:endParaRPr lang="en-US"/>
        </a:p>
      </dgm:t>
    </dgm:pt>
    <dgm:pt modelId="{2014032A-40B9-4674-BABA-77571F404851}">
      <dgm:prSet custT="1"/>
      <dgm:spPr/>
      <dgm:t>
        <a:bodyPr/>
        <a:lstStyle/>
        <a:p>
          <a:r>
            <a:rPr lang="en-US" sz="2000" b="0" dirty="0">
              <a:latin typeface="Amasis MT Pro Medium" panose="02040604050005020304" pitchFamily="18" charset="0"/>
            </a:rPr>
            <a:t>Rehab Alaa Atea Mohamed</a:t>
          </a:r>
        </a:p>
      </dgm:t>
    </dgm:pt>
    <dgm:pt modelId="{50DB757C-B7B1-4D2B-9961-BE8797893CA8}" type="sibTrans" cxnId="{B16918E8-A4A0-42CA-B9E3-B603CD45B5B9}">
      <dgm:prSet/>
      <dgm:spPr/>
      <dgm:t>
        <a:bodyPr/>
        <a:lstStyle/>
        <a:p>
          <a:endParaRPr lang="en-US"/>
        </a:p>
      </dgm:t>
    </dgm:pt>
    <dgm:pt modelId="{28252C24-7059-4390-B83D-9688763D3D06}" type="parTrans" cxnId="{B16918E8-A4A0-42CA-B9E3-B603CD45B5B9}">
      <dgm:prSet/>
      <dgm:spPr/>
      <dgm:t>
        <a:bodyPr/>
        <a:lstStyle/>
        <a:p>
          <a:endParaRPr lang="en-US"/>
        </a:p>
      </dgm:t>
    </dgm:pt>
    <dgm:pt modelId="{9D0487AB-66A1-4535-8F08-8B0413AEA9D2}" type="pres">
      <dgm:prSet presAssocID="{B3F2D89D-5C3B-4EBC-A914-84A2FF45A2FD}" presName="linear" presStyleCnt="0">
        <dgm:presLayoutVars>
          <dgm:animLvl val="lvl"/>
          <dgm:resizeHandles val="exact"/>
        </dgm:presLayoutVars>
      </dgm:prSet>
      <dgm:spPr/>
    </dgm:pt>
    <dgm:pt modelId="{5224E741-9093-49C3-83AE-23F7F4CFA74B}" type="pres">
      <dgm:prSet presAssocID="{3F38A138-2B2C-49C7-84F2-277287666683}" presName="parentText" presStyleLbl="node1" presStyleIdx="0" presStyleCnt="3">
        <dgm:presLayoutVars>
          <dgm:chMax val="0"/>
          <dgm:bulletEnabled val="1"/>
        </dgm:presLayoutVars>
      </dgm:prSet>
      <dgm:spPr/>
    </dgm:pt>
    <dgm:pt modelId="{BD2FB4CF-F575-496B-BE84-A7B3A0702DE9}" type="pres">
      <dgm:prSet presAssocID="{3F38A138-2B2C-49C7-84F2-277287666683}" presName="childText" presStyleLbl="revTx" presStyleIdx="0" presStyleCnt="1">
        <dgm:presLayoutVars>
          <dgm:bulletEnabled val="1"/>
        </dgm:presLayoutVars>
      </dgm:prSet>
      <dgm:spPr/>
    </dgm:pt>
    <dgm:pt modelId="{F1CB29AA-0D08-4EB4-84BA-F553118B6EC9}" type="pres">
      <dgm:prSet presAssocID="{3F3C4CB3-328F-4A1B-80D8-105D7BC7EB3B}" presName="parentText" presStyleLbl="node1" presStyleIdx="1" presStyleCnt="3">
        <dgm:presLayoutVars>
          <dgm:chMax val="0"/>
          <dgm:bulletEnabled val="1"/>
        </dgm:presLayoutVars>
      </dgm:prSet>
      <dgm:spPr/>
    </dgm:pt>
    <dgm:pt modelId="{8B13A379-5F35-4C51-B9C6-5E61716BF43A}" type="pres">
      <dgm:prSet presAssocID="{0FDDABAA-A77D-4A6B-8F2A-8883875E1C8A}" presName="spacer" presStyleCnt="0"/>
      <dgm:spPr/>
    </dgm:pt>
    <dgm:pt modelId="{840D7B78-6A3B-46AE-AB0A-38DA9B1F2F15}" type="pres">
      <dgm:prSet presAssocID="{19ECEB07-18A1-43DF-8A9A-6C7F2780015F}" presName="parentText" presStyleLbl="node1" presStyleIdx="2" presStyleCnt="3">
        <dgm:presLayoutVars>
          <dgm:chMax val="0"/>
          <dgm:bulletEnabled val="1"/>
        </dgm:presLayoutVars>
      </dgm:prSet>
      <dgm:spPr/>
    </dgm:pt>
  </dgm:ptLst>
  <dgm:cxnLst>
    <dgm:cxn modelId="{4A86CA08-86D4-436B-888A-006866397706}" type="presOf" srcId="{19ECEB07-18A1-43DF-8A9A-6C7F2780015F}" destId="{840D7B78-6A3B-46AE-AB0A-38DA9B1F2F15}" srcOrd="0" destOrd="0" presId="urn:microsoft.com/office/officeart/2005/8/layout/vList2"/>
    <dgm:cxn modelId="{41233D0A-F71B-480C-B628-06DAFB34160B}" type="presOf" srcId="{D663E828-02D0-4797-AF22-BA5F4018026C}" destId="{BD2FB4CF-F575-496B-BE84-A7B3A0702DE9}" srcOrd="0" destOrd="2" presId="urn:microsoft.com/office/officeart/2005/8/layout/vList2"/>
    <dgm:cxn modelId="{F47A740A-91C9-4048-BCE9-D4FBB77BBF8C}" srcId="{3F38A138-2B2C-49C7-84F2-277287666683}" destId="{3436B114-9E10-41E6-B767-D4C062E73734}" srcOrd="7" destOrd="0" parTransId="{1B7FC687-A2D1-472F-855F-6F3BF3861ACA}" sibTransId="{89FE8AD7-8CD8-42D2-B959-C9E14F1EBCAA}"/>
    <dgm:cxn modelId="{51654211-3326-42FE-ABB6-D3B098A95EBC}" srcId="{B3F2D89D-5C3B-4EBC-A914-84A2FF45A2FD}" destId="{3F3C4CB3-328F-4A1B-80D8-105D7BC7EB3B}" srcOrd="1" destOrd="0" parTransId="{2F71BCF6-2809-4597-945B-E5952016A6E5}" sibTransId="{0FDDABAA-A77D-4A6B-8F2A-8883875E1C8A}"/>
    <dgm:cxn modelId="{608BD918-3D4E-424A-AE02-0587A71E06D1}" type="presOf" srcId="{BB4F26B3-5361-4C1E-B092-A75CC7228612}" destId="{BD2FB4CF-F575-496B-BE84-A7B3A0702DE9}" srcOrd="0" destOrd="5" presId="urn:microsoft.com/office/officeart/2005/8/layout/vList2"/>
    <dgm:cxn modelId="{F67D6219-6631-456B-A3EE-E97C48E5936B}" type="presOf" srcId="{2014032A-40B9-4674-BABA-77571F404851}" destId="{BD2FB4CF-F575-496B-BE84-A7B3A0702DE9}" srcOrd="0" destOrd="8" presId="urn:microsoft.com/office/officeart/2005/8/layout/vList2"/>
    <dgm:cxn modelId="{E5D74122-C4EF-4F4C-B926-4F0AB0E66664}" srcId="{3F38A138-2B2C-49C7-84F2-277287666683}" destId="{F7CAA8AD-1322-46F2-8FA1-E9E058273A2C}" srcOrd="3" destOrd="0" parTransId="{F9BEAC94-F24C-40FB-B783-B516D6D46597}" sibTransId="{FF69BE54-2951-404D-8CCA-394D162474F9}"/>
    <dgm:cxn modelId="{FA56A948-A90F-4E70-87FF-E4D09562C15F}" type="presOf" srcId="{3F3C4CB3-328F-4A1B-80D8-105D7BC7EB3B}" destId="{F1CB29AA-0D08-4EB4-84BA-F553118B6EC9}" srcOrd="0" destOrd="0" presId="urn:microsoft.com/office/officeart/2005/8/layout/vList2"/>
    <dgm:cxn modelId="{0FC3FA4B-E298-4215-A26B-996F31BC0EFB}" type="presOf" srcId="{4D619F31-FDBF-424B-ACBD-8D4AD5B6CC42}" destId="{BD2FB4CF-F575-496B-BE84-A7B3A0702DE9}" srcOrd="0" destOrd="4" presId="urn:microsoft.com/office/officeart/2005/8/layout/vList2"/>
    <dgm:cxn modelId="{312E1B4E-6428-4F09-87F9-57C551DEDAA8}" srcId="{3F38A138-2B2C-49C7-84F2-277287666683}" destId="{665BA5ED-717B-45B8-B412-2914E21CF7D5}" srcOrd="0" destOrd="0" parTransId="{85987E27-5A05-449C-8D94-3919CA70A092}" sibTransId="{D0766970-7408-421C-8505-126CFB8DE6BB}"/>
    <dgm:cxn modelId="{E82BE751-8E8B-42A7-8314-92F064D71229}" type="presOf" srcId="{3436B114-9E10-41E6-B767-D4C062E73734}" destId="{BD2FB4CF-F575-496B-BE84-A7B3A0702DE9}" srcOrd="0" destOrd="7" presId="urn:microsoft.com/office/officeart/2005/8/layout/vList2"/>
    <dgm:cxn modelId="{BD2A9356-31E3-46B4-9464-D23B7C1213CB}" srcId="{B3F2D89D-5C3B-4EBC-A914-84A2FF45A2FD}" destId="{3F38A138-2B2C-49C7-84F2-277287666683}" srcOrd="0" destOrd="0" parTransId="{7182D224-AB8F-45DB-8997-E8DECABDC1A2}" sibTransId="{60053E41-8F63-4DA4-A93F-8E3A2AB4CC7B}"/>
    <dgm:cxn modelId="{19151086-611E-48A2-AD49-E6E2D2B293E8}" srcId="{B3F2D89D-5C3B-4EBC-A914-84A2FF45A2FD}" destId="{19ECEB07-18A1-43DF-8A9A-6C7F2780015F}" srcOrd="2" destOrd="0" parTransId="{B11B13B7-FD6B-47FB-BDC9-0C1EA03B06DC}" sibTransId="{72E72049-0702-4014-9A63-2E0C44E6423E}"/>
    <dgm:cxn modelId="{D404248A-8F35-47AD-92D1-0B2BCDB4F6C6}" srcId="{3F38A138-2B2C-49C7-84F2-277287666683}" destId="{BB4F26B3-5361-4C1E-B092-A75CC7228612}" srcOrd="5" destOrd="0" parTransId="{D6DDDEB1-11DA-411F-870D-20FC4DF7AD96}" sibTransId="{FB0F0DB8-841E-48DA-88AE-E5C2CFD71FE5}"/>
    <dgm:cxn modelId="{5A73BA92-D770-409D-B1DE-DC4C4E1E70A3}" type="presOf" srcId="{1E4E2B88-524D-44DA-BC93-EBDE971D5921}" destId="{BD2FB4CF-F575-496B-BE84-A7B3A0702DE9}" srcOrd="0" destOrd="6" presId="urn:microsoft.com/office/officeart/2005/8/layout/vList2"/>
    <dgm:cxn modelId="{9DF7E39D-2D18-400E-B9DC-006ADD31DB33}" srcId="{3F38A138-2B2C-49C7-84F2-277287666683}" destId="{4D619F31-FDBF-424B-ACBD-8D4AD5B6CC42}" srcOrd="4" destOrd="0" parTransId="{22089A26-62AC-4F7C-B675-953D276931BB}" sibTransId="{FD32B771-DDD9-4D9F-B5AC-7962BA87F0FB}"/>
    <dgm:cxn modelId="{2A8971BD-F69D-4E3A-87C1-061B93872364}" type="presOf" srcId="{F7CAA8AD-1322-46F2-8FA1-E9E058273A2C}" destId="{BD2FB4CF-F575-496B-BE84-A7B3A0702DE9}" srcOrd="0" destOrd="3" presId="urn:microsoft.com/office/officeart/2005/8/layout/vList2"/>
    <dgm:cxn modelId="{3E05DABE-0229-458C-A37A-6920262151C2}" srcId="{3F38A138-2B2C-49C7-84F2-277287666683}" destId="{4649DBE0-6EC5-4EBB-AD35-D1AD58DF3F1C}" srcOrd="1" destOrd="0" parTransId="{8A430BD0-1055-4715-8F63-9935F0960306}" sibTransId="{60652C7E-1452-45F3-BF00-E34D58C7FAED}"/>
    <dgm:cxn modelId="{E4339CBF-61E5-47BC-9E69-C2901B7901DF}" srcId="{3F38A138-2B2C-49C7-84F2-277287666683}" destId="{D663E828-02D0-4797-AF22-BA5F4018026C}" srcOrd="2" destOrd="0" parTransId="{AEF17722-C5D9-4432-B5BB-189AD48CC254}" sibTransId="{0891D827-78C5-428E-A860-D85D3080F2AC}"/>
    <dgm:cxn modelId="{F6B486C4-4C15-4570-BEC8-094A51E04970}" type="presOf" srcId="{665BA5ED-717B-45B8-B412-2914E21CF7D5}" destId="{BD2FB4CF-F575-496B-BE84-A7B3A0702DE9}" srcOrd="0" destOrd="0" presId="urn:microsoft.com/office/officeart/2005/8/layout/vList2"/>
    <dgm:cxn modelId="{8033E6D0-1BF2-42F9-9675-8723F544140F}" type="presOf" srcId="{3F38A138-2B2C-49C7-84F2-277287666683}" destId="{5224E741-9093-49C3-83AE-23F7F4CFA74B}" srcOrd="0" destOrd="0" presId="urn:microsoft.com/office/officeart/2005/8/layout/vList2"/>
    <dgm:cxn modelId="{E1647EE3-4489-4108-A3E7-EE8910A76EA4}" srcId="{3F38A138-2B2C-49C7-84F2-277287666683}" destId="{1E4E2B88-524D-44DA-BC93-EBDE971D5921}" srcOrd="6" destOrd="0" parTransId="{4628C2DF-DEE9-4470-94FB-A8490F230EE0}" sibTransId="{0745B690-B372-4A52-B0F2-74B103ACE38D}"/>
    <dgm:cxn modelId="{B16918E8-A4A0-42CA-B9E3-B603CD45B5B9}" srcId="{3F38A138-2B2C-49C7-84F2-277287666683}" destId="{2014032A-40B9-4674-BABA-77571F404851}" srcOrd="8" destOrd="0" parTransId="{28252C24-7059-4390-B83D-9688763D3D06}" sibTransId="{50DB757C-B7B1-4D2B-9961-BE8797893CA8}"/>
    <dgm:cxn modelId="{B3958DF7-659E-470A-B763-840BB84D1542}" type="presOf" srcId="{4649DBE0-6EC5-4EBB-AD35-D1AD58DF3F1C}" destId="{BD2FB4CF-F575-496B-BE84-A7B3A0702DE9}" srcOrd="0" destOrd="1" presId="urn:microsoft.com/office/officeart/2005/8/layout/vList2"/>
    <dgm:cxn modelId="{6CB6ACF8-917D-4C61-A11B-EA70821FBA0F}" type="presOf" srcId="{B3F2D89D-5C3B-4EBC-A914-84A2FF45A2FD}" destId="{9D0487AB-66A1-4535-8F08-8B0413AEA9D2}" srcOrd="0" destOrd="0" presId="urn:microsoft.com/office/officeart/2005/8/layout/vList2"/>
    <dgm:cxn modelId="{A08E4713-D100-472F-BC5A-0EC151DAD574}" type="presParOf" srcId="{9D0487AB-66A1-4535-8F08-8B0413AEA9D2}" destId="{5224E741-9093-49C3-83AE-23F7F4CFA74B}" srcOrd="0" destOrd="0" presId="urn:microsoft.com/office/officeart/2005/8/layout/vList2"/>
    <dgm:cxn modelId="{7147D414-680C-45DE-93A1-6D77B4C9F6AF}" type="presParOf" srcId="{9D0487AB-66A1-4535-8F08-8B0413AEA9D2}" destId="{BD2FB4CF-F575-496B-BE84-A7B3A0702DE9}" srcOrd="1" destOrd="0" presId="urn:microsoft.com/office/officeart/2005/8/layout/vList2"/>
    <dgm:cxn modelId="{C5717744-A43F-464D-995F-AAD592D2060A}" type="presParOf" srcId="{9D0487AB-66A1-4535-8F08-8B0413AEA9D2}" destId="{F1CB29AA-0D08-4EB4-84BA-F553118B6EC9}" srcOrd="2" destOrd="0" presId="urn:microsoft.com/office/officeart/2005/8/layout/vList2"/>
    <dgm:cxn modelId="{025FC60A-1DD8-479B-9FEB-68244A9DE603}" type="presParOf" srcId="{9D0487AB-66A1-4535-8F08-8B0413AEA9D2}" destId="{8B13A379-5F35-4C51-B9C6-5E61716BF43A}" srcOrd="3" destOrd="0" presId="urn:microsoft.com/office/officeart/2005/8/layout/vList2"/>
    <dgm:cxn modelId="{ED11EEC4-CD00-4021-9E3A-90FCA0FBC503}" type="presParOf" srcId="{9D0487AB-66A1-4535-8F08-8B0413AEA9D2}" destId="{840D7B78-6A3B-46AE-AB0A-38DA9B1F2F1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7CFDBF-D1AE-4624-8B39-7844B4702A6C}" type="doc">
      <dgm:prSet loTypeId="urn:microsoft.com/office/officeart/2018/5/layout/CenteredIconLabelDescriptionList" loCatId="icon" qsTypeId="urn:microsoft.com/office/officeart/2005/8/quickstyle/simple1" qsCatId="simple" csTypeId="urn:microsoft.com/office/officeart/2005/8/colors/accent0_3" csCatId="mainScheme" phldr="1"/>
      <dgm:spPr/>
      <dgm:t>
        <a:bodyPr/>
        <a:lstStyle/>
        <a:p>
          <a:endParaRPr lang="en-US"/>
        </a:p>
      </dgm:t>
    </dgm:pt>
    <dgm:pt modelId="{45D24B84-C490-4528-8168-3C3BA6E717EA}">
      <dgm:prSet custT="1"/>
      <dgm:spPr/>
      <dgm:t>
        <a:bodyPr/>
        <a:lstStyle/>
        <a:p>
          <a:pPr>
            <a:lnSpc>
              <a:spcPct val="100000"/>
            </a:lnSpc>
            <a:defRPr b="1"/>
          </a:pPr>
          <a:r>
            <a:rPr lang="en-US" sz="1600" dirty="0">
              <a:solidFill>
                <a:schemeClr val="bg1">
                  <a:lumMod val="50000"/>
                </a:schemeClr>
              </a:solidFill>
            </a:rPr>
            <a:t>Motion Control Module</a:t>
          </a:r>
        </a:p>
      </dgm:t>
    </dgm:pt>
    <dgm:pt modelId="{5977EE25-13B0-4A7D-A1CE-4C599E7D33BF}" type="parTrans" cxnId="{5F3A0CFB-8FE4-4465-9FA5-E1EA38C8DB70}">
      <dgm:prSet/>
      <dgm:spPr/>
      <dgm:t>
        <a:bodyPr/>
        <a:lstStyle/>
        <a:p>
          <a:endParaRPr lang="en-US"/>
        </a:p>
      </dgm:t>
    </dgm:pt>
    <dgm:pt modelId="{A3083C99-08A9-45D8-B8AC-7BC722946978}" type="sibTrans" cxnId="{5F3A0CFB-8FE4-4465-9FA5-E1EA38C8DB70}">
      <dgm:prSet/>
      <dgm:spPr/>
      <dgm:t>
        <a:bodyPr/>
        <a:lstStyle/>
        <a:p>
          <a:endParaRPr lang="en-US"/>
        </a:p>
      </dgm:t>
    </dgm:pt>
    <dgm:pt modelId="{329EB22F-8EB5-4E23-8CB7-890F33D56043}">
      <dgm:prSet custT="1"/>
      <dgm:spPr/>
      <dgm:t>
        <a:bodyPr/>
        <a:lstStyle/>
        <a:p>
          <a:pPr>
            <a:lnSpc>
              <a:spcPct val="100000"/>
            </a:lnSpc>
          </a:pPr>
          <a:r>
            <a:rPr lang="en-US" sz="1400" b="1" dirty="0"/>
            <a:t>Functions such as forward(), backward(), </a:t>
          </a:r>
          <a:r>
            <a:rPr lang="en-US" sz="1400" b="1" dirty="0" err="1"/>
            <a:t>turnRight</a:t>
          </a:r>
          <a:r>
            <a:rPr lang="en-US" sz="1400" b="1" dirty="0"/>
            <a:t>(), </a:t>
          </a:r>
          <a:r>
            <a:rPr lang="en-US" sz="1400" b="1" dirty="0" err="1"/>
            <a:t>turnLeft</a:t>
          </a:r>
          <a:r>
            <a:rPr lang="en-US" sz="1400" b="1" dirty="0"/>
            <a:t>() and stop().</a:t>
          </a:r>
        </a:p>
      </dgm:t>
    </dgm:pt>
    <dgm:pt modelId="{BBB6D27C-45DA-4A6D-87BA-2A510F388B64}" type="parTrans" cxnId="{BA702EE6-5EBB-4A3A-99B8-5FBBB10772C5}">
      <dgm:prSet/>
      <dgm:spPr/>
      <dgm:t>
        <a:bodyPr/>
        <a:lstStyle/>
        <a:p>
          <a:endParaRPr lang="en-US"/>
        </a:p>
      </dgm:t>
    </dgm:pt>
    <dgm:pt modelId="{E8720827-6378-441D-A3E7-908B9CD59388}" type="sibTrans" cxnId="{BA702EE6-5EBB-4A3A-99B8-5FBBB10772C5}">
      <dgm:prSet/>
      <dgm:spPr/>
      <dgm:t>
        <a:bodyPr/>
        <a:lstStyle/>
        <a:p>
          <a:endParaRPr lang="en-US"/>
        </a:p>
      </dgm:t>
    </dgm:pt>
    <dgm:pt modelId="{7DE03A7A-B600-4A8E-AD77-1F7D787890AB}">
      <dgm:prSet/>
      <dgm:spPr/>
      <dgm:t>
        <a:bodyPr/>
        <a:lstStyle/>
        <a:p>
          <a:pPr>
            <a:lnSpc>
              <a:spcPct val="100000"/>
            </a:lnSpc>
            <a:defRPr b="1"/>
          </a:pPr>
          <a:r>
            <a:rPr lang="en-US" dirty="0">
              <a:solidFill>
                <a:schemeClr val="bg1">
                  <a:lumMod val="50000"/>
                </a:schemeClr>
              </a:solidFill>
            </a:rPr>
            <a:t>Sensor Reading Module</a:t>
          </a:r>
        </a:p>
      </dgm:t>
    </dgm:pt>
    <dgm:pt modelId="{B9073F07-2DA3-430F-B84A-8A26ECFAB8BF}" type="parTrans" cxnId="{48DB3F6D-C2FD-47F9-8EFB-19839339B94E}">
      <dgm:prSet/>
      <dgm:spPr/>
      <dgm:t>
        <a:bodyPr/>
        <a:lstStyle/>
        <a:p>
          <a:endParaRPr lang="en-US"/>
        </a:p>
      </dgm:t>
    </dgm:pt>
    <dgm:pt modelId="{CEB6CAB0-DD8C-4876-AF70-4792329A8223}" type="sibTrans" cxnId="{48DB3F6D-C2FD-47F9-8EFB-19839339B94E}">
      <dgm:prSet/>
      <dgm:spPr/>
      <dgm:t>
        <a:bodyPr/>
        <a:lstStyle/>
        <a:p>
          <a:endParaRPr lang="en-US"/>
        </a:p>
      </dgm:t>
    </dgm:pt>
    <dgm:pt modelId="{698A0E72-ED81-4F09-A337-221D53C3FCAF}">
      <dgm:prSet custT="1"/>
      <dgm:spPr/>
      <dgm:t>
        <a:bodyPr/>
        <a:lstStyle/>
        <a:p>
          <a:pPr>
            <a:lnSpc>
              <a:spcPct val="100000"/>
            </a:lnSpc>
          </a:pPr>
          <a:r>
            <a:rPr lang="en-US" sz="1400" b="1" i="0" baseline="0" dirty="0"/>
            <a:t>Values are read using </a:t>
          </a:r>
          <a:r>
            <a:rPr lang="en-US" sz="1400" b="1" i="0" baseline="0" dirty="0" err="1"/>
            <a:t>analogRead</a:t>
          </a:r>
          <a:r>
            <a:rPr lang="en-US" sz="1400" b="1" i="0" baseline="0" dirty="0"/>
            <a:t>() and stored in variables.</a:t>
          </a:r>
          <a:endParaRPr lang="en-US" sz="1400" b="1" dirty="0"/>
        </a:p>
      </dgm:t>
    </dgm:pt>
    <dgm:pt modelId="{FB60AC55-9FE2-45D9-82B7-5FFE0F2E4CF9}" type="parTrans" cxnId="{5D39551C-5195-4D47-B328-5A0499FE6ADD}">
      <dgm:prSet/>
      <dgm:spPr/>
      <dgm:t>
        <a:bodyPr/>
        <a:lstStyle/>
        <a:p>
          <a:endParaRPr lang="en-US"/>
        </a:p>
      </dgm:t>
    </dgm:pt>
    <dgm:pt modelId="{C80BE2FE-8C6A-4561-A6B9-DF38B7844B12}" type="sibTrans" cxnId="{5D39551C-5195-4D47-B328-5A0499FE6ADD}">
      <dgm:prSet/>
      <dgm:spPr/>
      <dgm:t>
        <a:bodyPr/>
        <a:lstStyle/>
        <a:p>
          <a:endParaRPr lang="en-US"/>
        </a:p>
      </dgm:t>
    </dgm:pt>
    <dgm:pt modelId="{AE0AFD6F-35B4-400A-95F8-FE10BD26F797}">
      <dgm:prSet/>
      <dgm:spPr/>
      <dgm:t>
        <a:bodyPr/>
        <a:lstStyle/>
        <a:p>
          <a:pPr>
            <a:lnSpc>
              <a:spcPct val="100000"/>
            </a:lnSpc>
            <a:defRPr b="1"/>
          </a:pPr>
          <a:r>
            <a:rPr lang="en-US" dirty="0">
              <a:solidFill>
                <a:schemeClr val="bg1">
                  <a:lumMod val="50000"/>
                </a:schemeClr>
              </a:solidFill>
            </a:rPr>
            <a:t>Servo Control Module</a:t>
          </a:r>
        </a:p>
      </dgm:t>
    </dgm:pt>
    <dgm:pt modelId="{59CED691-2FD7-4A38-BA83-0BF3C339BEDD}" type="parTrans" cxnId="{6E58EA94-44CA-42A8-A379-269472302090}">
      <dgm:prSet/>
      <dgm:spPr/>
      <dgm:t>
        <a:bodyPr/>
        <a:lstStyle/>
        <a:p>
          <a:endParaRPr lang="en-US"/>
        </a:p>
      </dgm:t>
    </dgm:pt>
    <dgm:pt modelId="{13F01BF7-77FD-4314-B318-AD5C3A857C25}" type="sibTrans" cxnId="{6E58EA94-44CA-42A8-A379-269472302090}">
      <dgm:prSet/>
      <dgm:spPr/>
      <dgm:t>
        <a:bodyPr/>
        <a:lstStyle/>
        <a:p>
          <a:endParaRPr lang="en-US"/>
        </a:p>
      </dgm:t>
    </dgm:pt>
    <dgm:pt modelId="{4B1D3F9F-C444-4227-A734-54551C14A5A2}">
      <dgm:prSet custT="1"/>
      <dgm:spPr/>
      <dgm:t>
        <a:bodyPr/>
        <a:lstStyle/>
        <a:p>
          <a:pPr>
            <a:lnSpc>
              <a:spcPct val="100000"/>
            </a:lnSpc>
          </a:pPr>
          <a:r>
            <a:rPr lang="en-US" sz="1400" b="1" dirty="0"/>
            <a:t>The </a:t>
          </a:r>
          <a:r>
            <a:rPr lang="en-US" sz="1400" b="1" dirty="0" err="1"/>
            <a:t>servoPulse</a:t>
          </a:r>
          <a:r>
            <a:rPr lang="en-US" sz="1400" b="1" dirty="0"/>
            <a:t>() Sends a pulse to the servo to move to a specific angle</a:t>
          </a:r>
        </a:p>
      </dgm:t>
    </dgm:pt>
    <dgm:pt modelId="{FA3CA30F-8CEF-4671-B3C4-D773BCD2D28A}" type="parTrans" cxnId="{F6D31326-0682-4144-B535-3251D905B9A7}">
      <dgm:prSet/>
      <dgm:spPr/>
      <dgm:t>
        <a:bodyPr/>
        <a:lstStyle/>
        <a:p>
          <a:endParaRPr lang="en-US"/>
        </a:p>
      </dgm:t>
    </dgm:pt>
    <dgm:pt modelId="{540F5BE3-A501-48FA-8D8B-898535B81A6C}" type="sibTrans" cxnId="{F6D31326-0682-4144-B535-3251D905B9A7}">
      <dgm:prSet/>
      <dgm:spPr/>
      <dgm:t>
        <a:bodyPr/>
        <a:lstStyle/>
        <a:p>
          <a:endParaRPr lang="en-US"/>
        </a:p>
      </dgm:t>
    </dgm:pt>
    <dgm:pt modelId="{CB6BB19B-76E2-40F3-87FC-93CB882BEF49}">
      <dgm:prSet custT="1"/>
      <dgm:spPr/>
      <dgm:t>
        <a:bodyPr/>
        <a:lstStyle/>
        <a:p>
          <a:pPr>
            <a:lnSpc>
              <a:spcPct val="100000"/>
            </a:lnSpc>
            <a:defRPr b="1"/>
          </a:pPr>
          <a:r>
            <a:rPr lang="en-US" sz="1600" dirty="0">
              <a:solidFill>
                <a:schemeClr val="bg1">
                  <a:lumMod val="50000"/>
                </a:schemeClr>
              </a:solidFill>
            </a:rPr>
            <a:t>Pump Control Module</a:t>
          </a:r>
        </a:p>
      </dgm:t>
    </dgm:pt>
    <dgm:pt modelId="{24FB96D4-547C-4B4E-9442-08CC27F80158}" type="parTrans" cxnId="{A2F488B8-60F1-4FFD-BE93-6CC42F61C664}">
      <dgm:prSet/>
      <dgm:spPr/>
      <dgm:t>
        <a:bodyPr/>
        <a:lstStyle/>
        <a:p>
          <a:endParaRPr lang="en-US"/>
        </a:p>
      </dgm:t>
    </dgm:pt>
    <dgm:pt modelId="{BC926576-978C-471A-9F2B-FF833E96B748}" type="sibTrans" cxnId="{A2F488B8-60F1-4FFD-BE93-6CC42F61C664}">
      <dgm:prSet/>
      <dgm:spPr/>
      <dgm:t>
        <a:bodyPr/>
        <a:lstStyle/>
        <a:p>
          <a:endParaRPr lang="en-US"/>
        </a:p>
      </dgm:t>
    </dgm:pt>
    <dgm:pt modelId="{778A7DED-4079-4571-AF85-A06567718DF5}" type="pres">
      <dgm:prSet presAssocID="{257CFDBF-D1AE-4624-8B39-7844B4702A6C}" presName="root" presStyleCnt="0">
        <dgm:presLayoutVars>
          <dgm:dir/>
          <dgm:resizeHandles val="exact"/>
        </dgm:presLayoutVars>
      </dgm:prSet>
      <dgm:spPr/>
    </dgm:pt>
    <dgm:pt modelId="{DFE0F66A-193A-406C-B0BA-E0980482C371}" type="pres">
      <dgm:prSet presAssocID="{45D24B84-C490-4528-8168-3C3BA6E717EA}" presName="compNode" presStyleCnt="0"/>
      <dgm:spPr/>
    </dgm:pt>
    <dgm:pt modelId="{498617CB-9CDE-49EA-9756-2A82BB1E86DE}" type="pres">
      <dgm:prSet presAssocID="{45D24B84-C490-4528-8168-3C3BA6E717EA}" presName="iconRect" presStyleLbl="node1" presStyleIdx="0" presStyleCnt="4" custLinFactNeighborX="25792" custLinFactNeighborY="-7078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vron Arrows"/>
        </a:ext>
      </dgm:extLst>
    </dgm:pt>
    <dgm:pt modelId="{17F3BCF3-F51F-4791-86F6-267E945D0F55}" type="pres">
      <dgm:prSet presAssocID="{45D24B84-C490-4528-8168-3C3BA6E717EA}" presName="iconSpace" presStyleCnt="0"/>
      <dgm:spPr/>
    </dgm:pt>
    <dgm:pt modelId="{5E21C632-4C13-4ED0-83F7-454F3B6333AA}" type="pres">
      <dgm:prSet presAssocID="{45D24B84-C490-4528-8168-3C3BA6E717EA}" presName="parTx" presStyleLbl="revTx" presStyleIdx="0" presStyleCnt="8" custScaleX="150189" custLinFactNeighborX="12693" custLinFactNeighborY="-73861">
        <dgm:presLayoutVars>
          <dgm:chMax val="0"/>
          <dgm:chPref val="0"/>
        </dgm:presLayoutVars>
      </dgm:prSet>
      <dgm:spPr/>
    </dgm:pt>
    <dgm:pt modelId="{B30290DC-94A3-420C-83A1-874733774688}" type="pres">
      <dgm:prSet presAssocID="{45D24B84-C490-4528-8168-3C3BA6E717EA}" presName="txSpace" presStyleCnt="0"/>
      <dgm:spPr/>
    </dgm:pt>
    <dgm:pt modelId="{ECCE2E42-EE02-446D-93A3-721FBBB2EAF4}" type="pres">
      <dgm:prSet presAssocID="{45D24B84-C490-4528-8168-3C3BA6E717EA}" presName="desTx" presStyleLbl="revTx" presStyleIdx="1" presStyleCnt="8" custScaleX="129117" custScaleY="130189" custLinFactNeighborX="10652" custLinFactNeighborY="-2949">
        <dgm:presLayoutVars/>
      </dgm:prSet>
      <dgm:spPr/>
    </dgm:pt>
    <dgm:pt modelId="{D904DA61-327F-4C00-99F6-A98ADCB0217F}" type="pres">
      <dgm:prSet presAssocID="{A3083C99-08A9-45D8-B8AC-7BC722946978}" presName="sibTrans" presStyleCnt="0"/>
      <dgm:spPr/>
    </dgm:pt>
    <dgm:pt modelId="{612D31FA-65EF-4413-99F3-A3F63633CB28}" type="pres">
      <dgm:prSet presAssocID="{7DE03A7A-B600-4A8E-AD77-1F7D787890AB}" presName="compNode" presStyleCnt="0"/>
      <dgm:spPr/>
    </dgm:pt>
    <dgm:pt modelId="{A1CC63A0-2E9E-49D1-821E-0C31846255AD}" type="pres">
      <dgm:prSet presAssocID="{7DE03A7A-B600-4A8E-AD77-1F7D787890AB}" presName="iconRect" presStyleLbl="node1" presStyleIdx="1" presStyleCnt="4" custLinFactNeighborX="2305" custLinFactNeighborY="-9303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on Shelf"/>
        </a:ext>
      </dgm:extLst>
    </dgm:pt>
    <dgm:pt modelId="{DA9DA20F-0718-4286-973C-18E4F8E97A78}" type="pres">
      <dgm:prSet presAssocID="{7DE03A7A-B600-4A8E-AD77-1F7D787890AB}" presName="iconSpace" presStyleCnt="0"/>
      <dgm:spPr/>
    </dgm:pt>
    <dgm:pt modelId="{B0472993-642B-407D-8ACB-DDC37386BABF}" type="pres">
      <dgm:prSet presAssocID="{7DE03A7A-B600-4A8E-AD77-1F7D787890AB}" presName="parTx" presStyleLbl="revTx" presStyleIdx="2" presStyleCnt="8" custScaleX="154086" custLinFactNeighborX="-559" custLinFactNeighborY="-91347">
        <dgm:presLayoutVars>
          <dgm:chMax val="0"/>
          <dgm:chPref val="0"/>
        </dgm:presLayoutVars>
      </dgm:prSet>
      <dgm:spPr/>
    </dgm:pt>
    <dgm:pt modelId="{2AF9D224-4BE6-407D-BD06-6862F684A76B}" type="pres">
      <dgm:prSet presAssocID="{7DE03A7A-B600-4A8E-AD77-1F7D787890AB}" presName="txSpace" presStyleCnt="0"/>
      <dgm:spPr/>
    </dgm:pt>
    <dgm:pt modelId="{6BF94FCF-AF4D-4233-A9F1-69C2775BBB08}" type="pres">
      <dgm:prSet presAssocID="{7DE03A7A-B600-4A8E-AD77-1F7D787890AB}" presName="desTx" presStyleLbl="revTx" presStyleIdx="3" presStyleCnt="8" custScaleX="135869" custLinFactNeighborX="-2827" custLinFactNeighborY="-53836">
        <dgm:presLayoutVars/>
      </dgm:prSet>
      <dgm:spPr/>
    </dgm:pt>
    <dgm:pt modelId="{2317FE23-8A8C-46AA-96A9-C7F6647E4B0C}" type="pres">
      <dgm:prSet presAssocID="{CEB6CAB0-DD8C-4876-AF70-4792329A8223}" presName="sibTrans" presStyleCnt="0"/>
      <dgm:spPr/>
    </dgm:pt>
    <dgm:pt modelId="{69016B91-7082-466B-8263-AD024E056489}" type="pres">
      <dgm:prSet presAssocID="{AE0AFD6F-35B4-400A-95F8-FE10BD26F797}" presName="compNode" presStyleCnt="0"/>
      <dgm:spPr/>
    </dgm:pt>
    <dgm:pt modelId="{B95F2679-1383-4CDC-A419-03FB40B6DA43}" type="pres">
      <dgm:prSet presAssocID="{AE0AFD6F-35B4-400A-95F8-FE10BD26F797}" presName="iconRect" presStyleLbl="node1" presStyleIdx="2" presStyleCnt="4" custLinFactNeighborX="-19754" custLinFactNeighborY="-924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DAC068D3-36AF-4071-9519-3F090873DCBC}" type="pres">
      <dgm:prSet presAssocID="{AE0AFD6F-35B4-400A-95F8-FE10BD26F797}" presName="iconSpace" presStyleCnt="0"/>
      <dgm:spPr/>
    </dgm:pt>
    <dgm:pt modelId="{438440CF-E661-49B7-BC22-553A7789D83C}" type="pres">
      <dgm:prSet presAssocID="{AE0AFD6F-35B4-400A-95F8-FE10BD26F797}" presName="parTx" presStyleLbl="revTx" presStyleIdx="4" presStyleCnt="8" custScaleX="132711" custLinFactNeighborX="-5008" custLinFactNeighborY="-92523">
        <dgm:presLayoutVars>
          <dgm:chMax val="0"/>
          <dgm:chPref val="0"/>
        </dgm:presLayoutVars>
      </dgm:prSet>
      <dgm:spPr/>
    </dgm:pt>
    <dgm:pt modelId="{F23F86F1-3706-402C-B85E-10D07BE49493}" type="pres">
      <dgm:prSet presAssocID="{AE0AFD6F-35B4-400A-95F8-FE10BD26F797}" presName="txSpace" presStyleCnt="0"/>
      <dgm:spPr/>
    </dgm:pt>
    <dgm:pt modelId="{550832BC-A8F7-4083-A1A3-D5E033105D2A}" type="pres">
      <dgm:prSet presAssocID="{AE0AFD6F-35B4-400A-95F8-FE10BD26F797}" presName="desTx" presStyleLbl="revTx" presStyleIdx="5" presStyleCnt="8" custScaleX="145920" custLinFactNeighborX="-1034" custLinFactNeighborY="-47847">
        <dgm:presLayoutVars/>
      </dgm:prSet>
      <dgm:spPr/>
    </dgm:pt>
    <dgm:pt modelId="{C4F70BCE-0B34-4CF8-9C7F-3BD3CC8FCCC7}" type="pres">
      <dgm:prSet presAssocID="{13F01BF7-77FD-4314-B318-AD5C3A857C25}" presName="sibTrans" presStyleCnt="0"/>
      <dgm:spPr/>
    </dgm:pt>
    <dgm:pt modelId="{B21B23B0-1FD5-4C6A-8C60-B5C96DEC5E28}" type="pres">
      <dgm:prSet presAssocID="{CB6BB19B-76E2-40F3-87FC-93CB882BEF49}" presName="compNode" presStyleCnt="0"/>
      <dgm:spPr/>
    </dgm:pt>
    <dgm:pt modelId="{FC272FC6-3E87-41AC-8023-365D2C938EDC}" type="pres">
      <dgm:prSet presAssocID="{CB6BB19B-76E2-40F3-87FC-93CB882BEF49}" presName="iconRect" presStyleLbl="node1" presStyleIdx="3" presStyleCnt="4" custLinFactY="-15131" custLinFactNeighborX="-10866"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D36404BF-98E0-4978-B529-DD45D04D7EF7}" type="pres">
      <dgm:prSet presAssocID="{CB6BB19B-76E2-40F3-87FC-93CB882BEF49}" presName="iconSpace" presStyleCnt="0"/>
      <dgm:spPr/>
    </dgm:pt>
    <dgm:pt modelId="{44611D59-5818-43D9-AE2F-507DEA8F9328}" type="pres">
      <dgm:prSet presAssocID="{CB6BB19B-76E2-40F3-87FC-93CB882BEF49}" presName="parTx" presStyleLbl="revTx" presStyleIdx="6" presStyleCnt="8" custScaleX="124272" custLinFactY="-22141" custLinFactNeighborX="-6732" custLinFactNeighborY="-100000">
        <dgm:presLayoutVars>
          <dgm:chMax val="0"/>
          <dgm:chPref val="0"/>
        </dgm:presLayoutVars>
      </dgm:prSet>
      <dgm:spPr/>
    </dgm:pt>
    <dgm:pt modelId="{00FB8861-D977-46B1-B332-8C7D6995A4E8}" type="pres">
      <dgm:prSet presAssocID="{CB6BB19B-76E2-40F3-87FC-93CB882BEF49}" presName="txSpace" presStyleCnt="0"/>
      <dgm:spPr/>
    </dgm:pt>
    <dgm:pt modelId="{D7A0C470-3262-4727-BF63-AF6C98CB8707}" type="pres">
      <dgm:prSet presAssocID="{CB6BB19B-76E2-40F3-87FC-93CB882BEF49}" presName="desTx" presStyleLbl="revTx" presStyleIdx="7" presStyleCnt="8">
        <dgm:presLayoutVars/>
      </dgm:prSet>
      <dgm:spPr/>
    </dgm:pt>
  </dgm:ptLst>
  <dgm:cxnLst>
    <dgm:cxn modelId="{5720BC13-BAC5-4890-8992-446058E405C7}" type="presOf" srcId="{45D24B84-C490-4528-8168-3C3BA6E717EA}" destId="{5E21C632-4C13-4ED0-83F7-454F3B6333AA}" srcOrd="0" destOrd="0" presId="urn:microsoft.com/office/officeart/2018/5/layout/CenteredIconLabelDescriptionList"/>
    <dgm:cxn modelId="{5D39551C-5195-4D47-B328-5A0499FE6ADD}" srcId="{7DE03A7A-B600-4A8E-AD77-1F7D787890AB}" destId="{698A0E72-ED81-4F09-A337-221D53C3FCAF}" srcOrd="0" destOrd="0" parTransId="{FB60AC55-9FE2-45D9-82B7-5FFE0F2E4CF9}" sibTransId="{C80BE2FE-8C6A-4561-A6B9-DF38B7844B12}"/>
    <dgm:cxn modelId="{F6D31326-0682-4144-B535-3251D905B9A7}" srcId="{AE0AFD6F-35B4-400A-95F8-FE10BD26F797}" destId="{4B1D3F9F-C444-4227-A734-54551C14A5A2}" srcOrd="0" destOrd="0" parTransId="{FA3CA30F-8CEF-4671-B3C4-D773BCD2D28A}" sibTransId="{540F5BE3-A501-48FA-8D8B-898535B81A6C}"/>
    <dgm:cxn modelId="{1872A73E-309D-4F28-88CE-39FE6CFCEDBF}" type="presOf" srcId="{698A0E72-ED81-4F09-A337-221D53C3FCAF}" destId="{6BF94FCF-AF4D-4233-A9F1-69C2775BBB08}" srcOrd="0" destOrd="0" presId="urn:microsoft.com/office/officeart/2018/5/layout/CenteredIconLabelDescriptionList"/>
    <dgm:cxn modelId="{48DB3F6D-C2FD-47F9-8EFB-19839339B94E}" srcId="{257CFDBF-D1AE-4624-8B39-7844B4702A6C}" destId="{7DE03A7A-B600-4A8E-AD77-1F7D787890AB}" srcOrd="1" destOrd="0" parTransId="{B9073F07-2DA3-430F-B84A-8A26ECFAB8BF}" sibTransId="{CEB6CAB0-DD8C-4876-AF70-4792329A8223}"/>
    <dgm:cxn modelId="{CA98D278-7C4A-416A-AC66-861A65E7EB6F}" type="presOf" srcId="{CB6BB19B-76E2-40F3-87FC-93CB882BEF49}" destId="{44611D59-5818-43D9-AE2F-507DEA8F9328}" srcOrd="0" destOrd="0" presId="urn:microsoft.com/office/officeart/2018/5/layout/CenteredIconLabelDescriptionList"/>
    <dgm:cxn modelId="{DCFA5285-E41A-4594-82A5-7F20E86F34DF}" type="presOf" srcId="{4B1D3F9F-C444-4227-A734-54551C14A5A2}" destId="{550832BC-A8F7-4083-A1A3-D5E033105D2A}" srcOrd="0" destOrd="0" presId="urn:microsoft.com/office/officeart/2018/5/layout/CenteredIconLabelDescriptionList"/>
    <dgm:cxn modelId="{651B1289-0816-4EB8-A6F1-BD75A7BCBEDE}" type="presOf" srcId="{AE0AFD6F-35B4-400A-95F8-FE10BD26F797}" destId="{438440CF-E661-49B7-BC22-553A7789D83C}" srcOrd="0" destOrd="0" presId="urn:microsoft.com/office/officeart/2018/5/layout/CenteredIconLabelDescriptionList"/>
    <dgm:cxn modelId="{BD358A93-0487-42DA-88B9-B91727CBBCCA}" type="presOf" srcId="{257CFDBF-D1AE-4624-8B39-7844B4702A6C}" destId="{778A7DED-4079-4571-AF85-A06567718DF5}" srcOrd="0" destOrd="0" presId="urn:microsoft.com/office/officeart/2018/5/layout/CenteredIconLabelDescriptionList"/>
    <dgm:cxn modelId="{6E58EA94-44CA-42A8-A379-269472302090}" srcId="{257CFDBF-D1AE-4624-8B39-7844B4702A6C}" destId="{AE0AFD6F-35B4-400A-95F8-FE10BD26F797}" srcOrd="2" destOrd="0" parTransId="{59CED691-2FD7-4A38-BA83-0BF3C339BEDD}" sibTransId="{13F01BF7-77FD-4314-B318-AD5C3A857C25}"/>
    <dgm:cxn modelId="{82F7889B-6D81-4775-B90E-55EDE1D3D070}" type="presOf" srcId="{329EB22F-8EB5-4E23-8CB7-890F33D56043}" destId="{ECCE2E42-EE02-446D-93A3-721FBBB2EAF4}" srcOrd="0" destOrd="0" presId="urn:microsoft.com/office/officeart/2018/5/layout/CenteredIconLabelDescriptionList"/>
    <dgm:cxn modelId="{A2F488B8-60F1-4FFD-BE93-6CC42F61C664}" srcId="{257CFDBF-D1AE-4624-8B39-7844B4702A6C}" destId="{CB6BB19B-76E2-40F3-87FC-93CB882BEF49}" srcOrd="3" destOrd="0" parTransId="{24FB96D4-547C-4B4E-9442-08CC27F80158}" sibTransId="{BC926576-978C-471A-9F2B-FF833E96B748}"/>
    <dgm:cxn modelId="{BA702EE6-5EBB-4A3A-99B8-5FBBB10772C5}" srcId="{45D24B84-C490-4528-8168-3C3BA6E717EA}" destId="{329EB22F-8EB5-4E23-8CB7-890F33D56043}" srcOrd="0" destOrd="0" parTransId="{BBB6D27C-45DA-4A6D-87BA-2A510F388B64}" sibTransId="{E8720827-6378-441D-A3E7-908B9CD59388}"/>
    <dgm:cxn modelId="{6F88B9ED-D376-4754-9328-7BCB443A53AB}" type="presOf" srcId="{7DE03A7A-B600-4A8E-AD77-1F7D787890AB}" destId="{B0472993-642B-407D-8ACB-DDC37386BABF}" srcOrd="0" destOrd="0" presId="urn:microsoft.com/office/officeart/2018/5/layout/CenteredIconLabelDescriptionList"/>
    <dgm:cxn modelId="{5F3A0CFB-8FE4-4465-9FA5-E1EA38C8DB70}" srcId="{257CFDBF-D1AE-4624-8B39-7844B4702A6C}" destId="{45D24B84-C490-4528-8168-3C3BA6E717EA}" srcOrd="0" destOrd="0" parTransId="{5977EE25-13B0-4A7D-A1CE-4C599E7D33BF}" sibTransId="{A3083C99-08A9-45D8-B8AC-7BC722946978}"/>
    <dgm:cxn modelId="{AF64F149-C5B1-4009-934D-11F53FAC0CA6}" type="presParOf" srcId="{778A7DED-4079-4571-AF85-A06567718DF5}" destId="{DFE0F66A-193A-406C-B0BA-E0980482C371}" srcOrd="0" destOrd="0" presId="urn:microsoft.com/office/officeart/2018/5/layout/CenteredIconLabelDescriptionList"/>
    <dgm:cxn modelId="{C21B2B54-20EF-499D-9D38-6E5745CDD258}" type="presParOf" srcId="{DFE0F66A-193A-406C-B0BA-E0980482C371}" destId="{498617CB-9CDE-49EA-9756-2A82BB1E86DE}" srcOrd="0" destOrd="0" presId="urn:microsoft.com/office/officeart/2018/5/layout/CenteredIconLabelDescriptionList"/>
    <dgm:cxn modelId="{EF1F8993-A659-418D-871E-F869B7BCE76E}" type="presParOf" srcId="{DFE0F66A-193A-406C-B0BA-E0980482C371}" destId="{17F3BCF3-F51F-4791-86F6-267E945D0F55}" srcOrd="1" destOrd="0" presId="urn:microsoft.com/office/officeart/2018/5/layout/CenteredIconLabelDescriptionList"/>
    <dgm:cxn modelId="{D4716F8F-103B-4221-BBC2-85545A6E6307}" type="presParOf" srcId="{DFE0F66A-193A-406C-B0BA-E0980482C371}" destId="{5E21C632-4C13-4ED0-83F7-454F3B6333AA}" srcOrd="2" destOrd="0" presId="urn:microsoft.com/office/officeart/2018/5/layout/CenteredIconLabelDescriptionList"/>
    <dgm:cxn modelId="{11C7E0F4-6EE0-4898-BA60-DF14DD35F254}" type="presParOf" srcId="{DFE0F66A-193A-406C-B0BA-E0980482C371}" destId="{B30290DC-94A3-420C-83A1-874733774688}" srcOrd="3" destOrd="0" presId="urn:microsoft.com/office/officeart/2018/5/layout/CenteredIconLabelDescriptionList"/>
    <dgm:cxn modelId="{EB2D23CC-60D9-4970-8072-82C4353181C7}" type="presParOf" srcId="{DFE0F66A-193A-406C-B0BA-E0980482C371}" destId="{ECCE2E42-EE02-446D-93A3-721FBBB2EAF4}" srcOrd="4" destOrd="0" presId="urn:microsoft.com/office/officeart/2018/5/layout/CenteredIconLabelDescriptionList"/>
    <dgm:cxn modelId="{CA62F55D-1B53-4770-90C9-A6BE3AECACB2}" type="presParOf" srcId="{778A7DED-4079-4571-AF85-A06567718DF5}" destId="{D904DA61-327F-4C00-99F6-A98ADCB0217F}" srcOrd="1" destOrd="0" presId="urn:microsoft.com/office/officeart/2018/5/layout/CenteredIconLabelDescriptionList"/>
    <dgm:cxn modelId="{88FE46CE-DCA2-43CF-94FE-A223748BE6B6}" type="presParOf" srcId="{778A7DED-4079-4571-AF85-A06567718DF5}" destId="{612D31FA-65EF-4413-99F3-A3F63633CB28}" srcOrd="2" destOrd="0" presId="urn:microsoft.com/office/officeart/2018/5/layout/CenteredIconLabelDescriptionList"/>
    <dgm:cxn modelId="{A9C1AB0A-79FA-4892-A187-821FACEAF37B}" type="presParOf" srcId="{612D31FA-65EF-4413-99F3-A3F63633CB28}" destId="{A1CC63A0-2E9E-49D1-821E-0C31846255AD}" srcOrd="0" destOrd="0" presId="urn:microsoft.com/office/officeart/2018/5/layout/CenteredIconLabelDescriptionList"/>
    <dgm:cxn modelId="{37F50D6B-A330-429B-8F8A-8116396ACF9F}" type="presParOf" srcId="{612D31FA-65EF-4413-99F3-A3F63633CB28}" destId="{DA9DA20F-0718-4286-973C-18E4F8E97A78}" srcOrd="1" destOrd="0" presId="urn:microsoft.com/office/officeart/2018/5/layout/CenteredIconLabelDescriptionList"/>
    <dgm:cxn modelId="{E213FE65-51F3-44A5-AD53-ADB55D66A41F}" type="presParOf" srcId="{612D31FA-65EF-4413-99F3-A3F63633CB28}" destId="{B0472993-642B-407D-8ACB-DDC37386BABF}" srcOrd="2" destOrd="0" presId="urn:microsoft.com/office/officeart/2018/5/layout/CenteredIconLabelDescriptionList"/>
    <dgm:cxn modelId="{15242449-C959-4108-9ED9-5D47B7895A93}" type="presParOf" srcId="{612D31FA-65EF-4413-99F3-A3F63633CB28}" destId="{2AF9D224-4BE6-407D-BD06-6862F684A76B}" srcOrd="3" destOrd="0" presId="urn:microsoft.com/office/officeart/2018/5/layout/CenteredIconLabelDescriptionList"/>
    <dgm:cxn modelId="{E49874E6-CB51-40C9-A868-27592B0770E8}" type="presParOf" srcId="{612D31FA-65EF-4413-99F3-A3F63633CB28}" destId="{6BF94FCF-AF4D-4233-A9F1-69C2775BBB08}" srcOrd="4" destOrd="0" presId="urn:microsoft.com/office/officeart/2018/5/layout/CenteredIconLabelDescriptionList"/>
    <dgm:cxn modelId="{368BCD78-DC2A-4847-85A2-3A3392E123FC}" type="presParOf" srcId="{778A7DED-4079-4571-AF85-A06567718DF5}" destId="{2317FE23-8A8C-46AA-96A9-C7F6647E4B0C}" srcOrd="3" destOrd="0" presId="urn:microsoft.com/office/officeart/2018/5/layout/CenteredIconLabelDescriptionList"/>
    <dgm:cxn modelId="{347EED59-5F9E-40A8-A582-FE7F8A9885BF}" type="presParOf" srcId="{778A7DED-4079-4571-AF85-A06567718DF5}" destId="{69016B91-7082-466B-8263-AD024E056489}" srcOrd="4" destOrd="0" presId="urn:microsoft.com/office/officeart/2018/5/layout/CenteredIconLabelDescriptionList"/>
    <dgm:cxn modelId="{5A984D84-1045-43C2-8375-5BCFF0B33FDE}" type="presParOf" srcId="{69016B91-7082-466B-8263-AD024E056489}" destId="{B95F2679-1383-4CDC-A419-03FB40B6DA43}" srcOrd="0" destOrd="0" presId="urn:microsoft.com/office/officeart/2018/5/layout/CenteredIconLabelDescriptionList"/>
    <dgm:cxn modelId="{D9601300-2B55-4A6A-B4F7-1D27E7E00CC6}" type="presParOf" srcId="{69016B91-7082-466B-8263-AD024E056489}" destId="{DAC068D3-36AF-4071-9519-3F090873DCBC}" srcOrd="1" destOrd="0" presId="urn:microsoft.com/office/officeart/2018/5/layout/CenteredIconLabelDescriptionList"/>
    <dgm:cxn modelId="{593D3F58-9ACE-48FB-9E29-BD42A4EC5029}" type="presParOf" srcId="{69016B91-7082-466B-8263-AD024E056489}" destId="{438440CF-E661-49B7-BC22-553A7789D83C}" srcOrd="2" destOrd="0" presId="urn:microsoft.com/office/officeart/2018/5/layout/CenteredIconLabelDescriptionList"/>
    <dgm:cxn modelId="{AC0237FA-A91D-4ED1-B0DF-A40884160EA3}" type="presParOf" srcId="{69016B91-7082-466B-8263-AD024E056489}" destId="{F23F86F1-3706-402C-B85E-10D07BE49493}" srcOrd="3" destOrd="0" presId="urn:microsoft.com/office/officeart/2018/5/layout/CenteredIconLabelDescriptionList"/>
    <dgm:cxn modelId="{F1A246A3-1DB5-4187-9629-438578ECC7F6}" type="presParOf" srcId="{69016B91-7082-466B-8263-AD024E056489}" destId="{550832BC-A8F7-4083-A1A3-D5E033105D2A}" srcOrd="4" destOrd="0" presId="urn:microsoft.com/office/officeart/2018/5/layout/CenteredIconLabelDescriptionList"/>
    <dgm:cxn modelId="{34C54E7B-1F28-4716-8636-F15178B46C61}" type="presParOf" srcId="{778A7DED-4079-4571-AF85-A06567718DF5}" destId="{C4F70BCE-0B34-4CF8-9C7F-3BD3CC8FCCC7}" srcOrd="5" destOrd="0" presId="urn:microsoft.com/office/officeart/2018/5/layout/CenteredIconLabelDescriptionList"/>
    <dgm:cxn modelId="{0F84CEFC-0AB7-4DFA-9C58-41D458D2A74E}" type="presParOf" srcId="{778A7DED-4079-4571-AF85-A06567718DF5}" destId="{B21B23B0-1FD5-4C6A-8C60-B5C96DEC5E28}" srcOrd="6" destOrd="0" presId="urn:microsoft.com/office/officeart/2018/5/layout/CenteredIconLabelDescriptionList"/>
    <dgm:cxn modelId="{08D94DF9-EAAA-4ACC-9A11-A94227B6C5E6}" type="presParOf" srcId="{B21B23B0-1FD5-4C6A-8C60-B5C96DEC5E28}" destId="{FC272FC6-3E87-41AC-8023-365D2C938EDC}" srcOrd="0" destOrd="0" presId="urn:microsoft.com/office/officeart/2018/5/layout/CenteredIconLabelDescriptionList"/>
    <dgm:cxn modelId="{C05A7061-C02D-4EA8-A1CB-82D49C37AEA2}" type="presParOf" srcId="{B21B23B0-1FD5-4C6A-8C60-B5C96DEC5E28}" destId="{D36404BF-98E0-4978-B529-DD45D04D7EF7}" srcOrd="1" destOrd="0" presId="urn:microsoft.com/office/officeart/2018/5/layout/CenteredIconLabelDescriptionList"/>
    <dgm:cxn modelId="{0E6B085E-8182-448C-A80B-835155807618}" type="presParOf" srcId="{B21B23B0-1FD5-4C6A-8C60-B5C96DEC5E28}" destId="{44611D59-5818-43D9-AE2F-507DEA8F9328}" srcOrd="2" destOrd="0" presId="urn:microsoft.com/office/officeart/2018/5/layout/CenteredIconLabelDescriptionList"/>
    <dgm:cxn modelId="{772F9093-55EA-4795-B712-9FDA1EC6E5A9}" type="presParOf" srcId="{B21B23B0-1FD5-4C6A-8C60-B5C96DEC5E28}" destId="{00FB8861-D977-46B1-B332-8C7D6995A4E8}" srcOrd="3" destOrd="0" presId="urn:microsoft.com/office/officeart/2018/5/layout/CenteredIconLabelDescriptionList"/>
    <dgm:cxn modelId="{5C2B58DF-855A-410F-8F95-C7407C1F995F}" type="presParOf" srcId="{B21B23B0-1FD5-4C6A-8C60-B5C96DEC5E28}" destId="{D7A0C470-3262-4727-BF63-AF6C98CB8707}" srcOrd="4" destOrd="0" presId="urn:microsoft.com/office/officeart/2018/5/layout/CenteredIconLabelDescription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9260BF-7259-4DBD-8FE8-39D5CBCF62AE}"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115C0CEA-C5E3-4DEC-AAB8-C376F95000C4}">
      <dgm:prSet/>
      <dgm:spPr/>
      <dgm:t>
        <a:bodyPr/>
        <a:lstStyle/>
        <a:p>
          <a:r>
            <a:rPr lang="en-US"/>
            <a:t>setup() initializes pin modes and performs an initial sweep using the servo.</a:t>
          </a:r>
        </a:p>
      </dgm:t>
    </dgm:pt>
    <dgm:pt modelId="{E4BCFCC2-7214-4110-84D6-ABA214340CC7}" type="parTrans" cxnId="{A994B898-7972-4D65-A3EE-3CAC816BA1BB}">
      <dgm:prSet/>
      <dgm:spPr/>
      <dgm:t>
        <a:bodyPr/>
        <a:lstStyle/>
        <a:p>
          <a:endParaRPr lang="en-US"/>
        </a:p>
      </dgm:t>
    </dgm:pt>
    <dgm:pt modelId="{3E710AA5-53BF-40DE-8142-A6F3298428E3}" type="sibTrans" cxnId="{A994B898-7972-4D65-A3EE-3CAC816BA1BB}">
      <dgm:prSet phldrT="01" phldr="0"/>
      <dgm:spPr/>
      <dgm:t>
        <a:bodyPr/>
        <a:lstStyle/>
        <a:p>
          <a:endParaRPr lang="en-US"/>
        </a:p>
      </dgm:t>
    </dgm:pt>
    <dgm:pt modelId="{BA752CFC-3EF8-4BC1-A16B-E635BF6C1074}">
      <dgm:prSet/>
      <dgm:spPr/>
      <dgm:t>
        <a:bodyPr/>
        <a:lstStyle/>
        <a:p>
          <a:r>
            <a:rPr lang="en-US"/>
            <a:t>loop() serves as the central controller, invoking motion or fire handling routines based on sensor data.</a:t>
          </a:r>
        </a:p>
      </dgm:t>
    </dgm:pt>
    <dgm:pt modelId="{B95E9888-E115-41BA-858B-DAEC0C41C957}" type="parTrans" cxnId="{9857EFF6-D688-44FB-A7C4-2B77F84BDEF0}">
      <dgm:prSet/>
      <dgm:spPr/>
      <dgm:t>
        <a:bodyPr/>
        <a:lstStyle/>
        <a:p>
          <a:endParaRPr lang="en-US"/>
        </a:p>
      </dgm:t>
    </dgm:pt>
    <dgm:pt modelId="{AF1E38C4-755C-48C1-B801-B6A41DE80272}" type="sibTrans" cxnId="{9857EFF6-D688-44FB-A7C4-2B77F84BDEF0}">
      <dgm:prSet phldrT="02" phldr="0"/>
      <dgm:spPr/>
      <dgm:t>
        <a:bodyPr/>
        <a:lstStyle/>
        <a:p>
          <a:endParaRPr lang="en-US"/>
        </a:p>
      </dgm:t>
    </dgm:pt>
    <dgm:pt modelId="{8513AE64-F28D-4790-88C2-CFC862BAFEE3}">
      <dgm:prSet/>
      <dgm:spPr/>
      <dgm:t>
        <a:bodyPr/>
        <a:lstStyle/>
        <a:p>
          <a:r>
            <a:rPr lang="en-US"/>
            <a:t>Supporting functions (like movement and servo control) are modular and reusable, keeping the code organized and scalable.</a:t>
          </a:r>
        </a:p>
      </dgm:t>
    </dgm:pt>
    <dgm:pt modelId="{DA2EF936-B282-49CA-9201-AA4F0E686B19}" type="parTrans" cxnId="{338755C6-EF9B-467C-A682-520B14AC1FB1}">
      <dgm:prSet/>
      <dgm:spPr/>
      <dgm:t>
        <a:bodyPr/>
        <a:lstStyle/>
        <a:p>
          <a:endParaRPr lang="en-US"/>
        </a:p>
      </dgm:t>
    </dgm:pt>
    <dgm:pt modelId="{3ACC9581-24AB-4A4B-98FB-FE45E9ECF6D5}" type="sibTrans" cxnId="{338755C6-EF9B-467C-A682-520B14AC1FB1}">
      <dgm:prSet phldrT="03" phldr="0"/>
      <dgm:spPr/>
      <dgm:t>
        <a:bodyPr/>
        <a:lstStyle/>
        <a:p>
          <a:endParaRPr lang="en-US"/>
        </a:p>
      </dgm:t>
    </dgm:pt>
    <dgm:pt modelId="{8F4459B3-16F5-4D01-A18B-089D2606D7A5}" type="pres">
      <dgm:prSet presAssocID="{489260BF-7259-4DBD-8FE8-39D5CBCF62AE}" presName="hierChild1" presStyleCnt="0">
        <dgm:presLayoutVars>
          <dgm:chPref val="1"/>
          <dgm:dir/>
          <dgm:animOne val="branch"/>
          <dgm:animLvl val="lvl"/>
          <dgm:resizeHandles/>
        </dgm:presLayoutVars>
      </dgm:prSet>
      <dgm:spPr/>
    </dgm:pt>
    <dgm:pt modelId="{2A66277B-3DF7-4677-BAE9-FE2CDE649A69}" type="pres">
      <dgm:prSet presAssocID="{115C0CEA-C5E3-4DEC-AAB8-C376F95000C4}" presName="hierRoot1" presStyleCnt="0"/>
      <dgm:spPr/>
    </dgm:pt>
    <dgm:pt modelId="{4CBD2027-2A20-472C-8E74-47C041E499B9}" type="pres">
      <dgm:prSet presAssocID="{115C0CEA-C5E3-4DEC-AAB8-C376F95000C4}" presName="composite" presStyleCnt="0"/>
      <dgm:spPr/>
    </dgm:pt>
    <dgm:pt modelId="{9DC8F077-645F-4C2C-9518-D08952A89221}" type="pres">
      <dgm:prSet presAssocID="{115C0CEA-C5E3-4DEC-AAB8-C376F95000C4}" presName="background" presStyleLbl="node0" presStyleIdx="0" presStyleCnt="3"/>
      <dgm:spPr/>
    </dgm:pt>
    <dgm:pt modelId="{E914CC90-4A78-474B-82AD-4A354FE11340}" type="pres">
      <dgm:prSet presAssocID="{115C0CEA-C5E3-4DEC-AAB8-C376F95000C4}" presName="text" presStyleLbl="fgAcc0" presStyleIdx="0" presStyleCnt="3">
        <dgm:presLayoutVars>
          <dgm:chPref val="3"/>
        </dgm:presLayoutVars>
      </dgm:prSet>
      <dgm:spPr/>
    </dgm:pt>
    <dgm:pt modelId="{31889B16-A735-4855-819E-24F99B67184B}" type="pres">
      <dgm:prSet presAssocID="{115C0CEA-C5E3-4DEC-AAB8-C376F95000C4}" presName="hierChild2" presStyleCnt="0"/>
      <dgm:spPr/>
    </dgm:pt>
    <dgm:pt modelId="{DE545B23-6A85-4C14-A95D-E15BEF0A6474}" type="pres">
      <dgm:prSet presAssocID="{BA752CFC-3EF8-4BC1-A16B-E635BF6C1074}" presName="hierRoot1" presStyleCnt="0"/>
      <dgm:spPr/>
    </dgm:pt>
    <dgm:pt modelId="{8F2B36BE-6794-4786-9C7B-D603ECC2C7C9}" type="pres">
      <dgm:prSet presAssocID="{BA752CFC-3EF8-4BC1-A16B-E635BF6C1074}" presName="composite" presStyleCnt="0"/>
      <dgm:spPr/>
    </dgm:pt>
    <dgm:pt modelId="{16AB8FBB-91E3-4A4A-B456-EA3B7C3766A8}" type="pres">
      <dgm:prSet presAssocID="{BA752CFC-3EF8-4BC1-A16B-E635BF6C1074}" presName="background" presStyleLbl="node0" presStyleIdx="1" presStyleCnt="3"/>
      <dgm:spPr/>
    </dgm:pt>
    <dgm:pt modelId="{169A485C-F490-470C-A7B4-68C46C498D1C}" type="pres">
      <dgm:prSet presAssocID="{BA752CFC-3EF8-4BC1-A16B-E635BF6C1074}" presName="text" presStyleLbl="fgAcc0" presStyleIdx="1" presStyleCnt="3">
        <dgm:presLayoutVars>
          <dgm:chPref val="3"/>
        </dgm:presLayoutVars>
      </dgm:prSet>
      <dgm:spPr/>
    </dgm:pt>
    <dgm:pt modelId="{90650D57-9392-4C09-A787-F6FA040612EF}" type="pres">
      <dgm:prSet presAssocID="{BA752CFC-3EF8-4BC1-A16B-E635BF6C1074}" presName="hierChild2" presStyleCnt="0"/>
      <dgm:spPr/>
    </dgm:pt>
    <dgm:pt modelId="{342EF98D-98DF-4149-AB32-491AC7D505DB}" type="pres">
      <dgm:prSet presAssocID="{8513AE64-F28D-4790-88C2-CFC862BAFEE3}" presName="hierRoot1" presStyleCnt="0"/>
      <dgm:spPr/>
    </dgm:pt>
    <dgm:pt modelId="{F9C0BFDF-539C-4A8A-A489-3EE441AE5292}" type="pres">
      <dgm:prSet presAssocID="{8513AE64-F28D-4790-88C2-CFC862BAFEE3}" presName="composite" presStyleCnt="0"/>
      <dgm:spPr/>
    </dgm:pt>
    <dgm:pt modelId="{51F8D1FE-4971-415D-AACD-32A34DF846F8}" type="pres">
      <dgm:prSet presAssocID="{8513AE64-F28D-4790-88C2-CFC862BAFEE3}" presName="background" presStyleLbl="node0" presStyleIdx="2" presStyleCnt="3"/>
      <dgm:spPr/>
    </dgm:pt>
    <dgm:pt modelId="{4D89D117-4584-47C0-949B-564F8372A4A0}" type="pres">
      <dgm:prSet presAssocID="{8513AE64-F28D-4790-88C2-CFC862BAFEE3}" presName="text" presStyleLbl="fgAcc0" presStyleIdx="2" presStyleCnt="3">
        <dgm:presLayoutVars>
          <dgm:chPref val="3"/>
        </dgm:presLayoutVars>
      </dgm:prSet>
      <dgm:spPr/>
    </dgm:pt>
    <dgm:pt modelId="{7D3C5238-B345-4234-AAAA-9BDF506AC04F}" type="pres">
      <dgm:prSet presAssocID="{8513AE64-F28D-4790-88C2-CFC862BAFEE3}" presName="hierChild2" presStyleCnt="0"/>
      <dgm:spPr/>
    </dgm:pt>
  </dgm:ptLst>
  <dgm:cxnLst>
    <dgm:cxn modelId="{BC9E3930-9A0B-43BC-BA39-C9FE301B7DC7}" type="presOf" srcId="{115C0CEA-C5E3-4DEC-AAB8-C376F95000C4}" destId="{E914CC90-4A78-474B-82AD-4A354FE11340}" srcOrd="0" destOrd="0" presId="urn:microsoft.com/office/officeart/2005/8/layout/hierarchy1"/>
    <dgm:cxn modelId="{F9CC2A5F-1F11-455B-8312-2C193EBC38FF}" type="presOf" srcId="{489260BF-7259-4DBD-8FE8-39D5CBCF62AE}" destId="{8F4459B3-16F5-4D01-A18B-089D2606D7A5}" srcOrd="0" destOrd="0" presId="urn:microsoft.com/office/officeart/2005/8/layout/hierarchy1"/>
    <dgm:cxn modelId="{49439F50-5462-4ABD-8344-5172CA25C656}" type="presOf" srcId="{BA752CFC-3EF8-4BC1-A16B-E635BF6C1074}" destId="{169A485C-F490-470C-A7B4-68C46C498D1C}" srcOrd="0" destOrd="0" presId="urn:microsoft.com/office/officeart/2005/8/layout/hierarchy1"/>
    <dgm:cxn modelId="{E164CB85-F871-41B8-B1A4-676CA30EB65F}" type="presOf" srcId="{8513AE64-F28D-4790-88C2-CFC862BAFEE3}" destId="{4D89D117-4584-47C0-949B-564F8372A4A0}" srcOrd="0" destOrd="0" presId="urn:microsoft.com/office/officeart/2005/8/layout/hierarchy1"/>
    <dgm:cxn modelId="{A994B898-7972-4D65-A3EE-3CAC816BA1BB}" srcId="{489260BF-7259-4DBD-8FE8-39D5CBCF62AE}" destId="{115C0CEA-C5E3-4DEC-AAB8-C376F95000C4}" srcOrd="0" destOrd="0" parTransId="{E4BCFCC2-7214-4110-84D6-ABA214340CC7}" sibTransId="{3E710AA5-53BF-40DE-8142-A6F3298428E3}"/>
    <dgm:cxn modelId="{338755C6-EF9B-467C-A682-520B14AC1FB1}" srcId="{489260BF-7259-4DBD-8FE8-39D5CBCF62AE}" destId="{8513AE64-F28D-4790-88C2-CFC862BAFEE3}" srcOrd="2" destOrd="0" parTransId="{DA2EF936-B282-49CA-9201-AA4F0E686B19}" sibTransId="{3ACC9581-24AB-4A4B-98FB-FE45E9ECF6D5}"/>
    <dgm:cxn modelId="{9857EFF6-D688-44FB-A7C4-2B77F84BDEF0}" srcId="{489260BF-7259-4DBD-8FE8-39D5CBCF62AE}" destId="{BA752CFC-3EF8-4BC1-A16B-E635BF6C1074}" srcOrd="1" destOrd="0" parTransId="{B95E9888-E115-41BA-858B-DAEC0C41C957}" sibTransId="{AF1E38C4-755C-48C1-B801-B6A41DE80272}"/>
    <dgm:cxn modelId="{2DB1EEC7-1F58-4320-838D-6BA299CC74C7}" type="presParOf" srcId="{8F4459B3-16F5-4D01-A18B-089D2606D7A5}" destId="{2A66277B-3DF7-4677-BAE9-FE2CDE649A69}" srcOrd="0" destOrd="0" presId="urn:microsoft.com/office/officeart/2005/8/layout/hierarchy1"/>
    <dgm:cxn modelId="{558B044D-2974-46EB-8CF7-29F23033FD55}" type="presParOf" srcId="{2A66277B-3DF7-4677-BAE9-FE2CDE649A69}" destId="{4CBD2027-2A20-472C-8E74-47C041E499B9}" srcOrd="0" destOrd="0" presId="urn:microsoft.com/office/officeart/2005/8/layout/hierarchy1"/>
    <dgm:cxn modelId="{85DC06AE-15B6-44CE-B000-B5E24756E096}" type="presParOf" srcId="{4CBD2027-2A20-472C-8E74-47C041E499B9}" destId="{9DC8F077-645F-4C2C-9518-D08952A89221}" srcOrd="0" destOrd="0" presId="urn:microsoft.com/office/officeart/2005/8/layout/hierarchy1"/>
    <dgm:cxn modelId="{EA7105A6-361B-4BA4-9E0B-EE19B186D94B}" type="presParOf" srcId="{4CBD2027-2A20-472C-8E74-47C041E499B9}" destId="{E914CC90-4A78-474B-82AD-4A354FE11340}" srcOrd="1" destOrd="0" presId="urn:microsoft.com/office/officeart/2005/8/layout/hierarchy1"/>
    <dgm:cxn modelId="{BB6416EA-5496-4726-865F-1A5102678EAB}" type="presParOf" srcId="{2A66277B-3DF7-4677-BAE9-FE2CDE649A69}" destId="{31889B16-A735-4855-819E-24F99B67184B}" srcOrd="1" destOrd="0" presId="urn:microsoft.com/office/officeart/2005/8/layout/hierarchy1"/>
    <dgm:cxn modelId="{33865757-9414-4EA6-87F1-2F122456F680}" type="presParOf" srcId="{8F4459B3-16F5-4D01-A18B-089D2606D7A5}" destId="{DE545B23-6A85-4C14-A95D-E15BEF0A6474}" srcOrd="1" destOrd="0" presId="urn:microsoft.com/office/officeart/2005/8/layout/hierarchy1"/>
    <dgm:cxn modelId="{33EED410-A0AC-4153-BB46-1B22DF8392A4}" type="presParOf" srcId="{DE545B23-6A85-4C14-A95D-E15BEF0A6474}" destId="{8F2B36BE-6794-4786-9C7B-D603ECC2C7C9}" srcOrd="0" destOrd="0" presId="urn:microsoft.com/office/officeart/2005/8/layout/hierarchy1"/>
    <dgm:cxn modelId="{8FDFDAFA-AF43-493F-B659-6D23762C2961}" type="presParOf" srcId="{8F2B36BE-6794-4786-9C7B-D603ECC2C7C9}" destId="{16AB8FBB-91E3-4A4A-B456-EA3B7C3766A8}" srcOrd="0" destOrd="0" presId="urn:microsoft.com/office/officeart/2005/8/layout/hierarchy1"/>
    <dgm:cxn modelId="{B2D58595-EDA7-412A-A486-D0179511E9BC}" type="presParOf" srcId="{8F2B36BE-6794-4786-9C7B-D603ECC2C7C9}" destId="{169A485C-F490-470C-A7B4-68C46C498D1C}" srcOrd="1" destOrd="0" presId="urn:microsoft.com/office/officeart/2005/8/layout/hierarchy1"/>
    <dgm:cxn modelId="{2D64B73E-3308-49C7-90FA-F5F46778BFA1}" type="presParOf" srcId="{DE545B23-6A85-4C14-A95D-E15BEF0A6474}" destId="{90650D57-9392-4C09-A787-F6FA040612EF}" srcOrd="1" destOrd="0" presId="urn:microsoft.com/office/officeart/2005/8/layout/hierarchy1"/>
    <dgm:cxn modelId="{412B095B-B215-4930-A5B3-56503E461415}" type="presParOf" srcId="{8F4459B3-16F5-4D01-A18B-089D2606D7A5}" destId="{342EF98D-98DF-4149-AB32-491AC7D505DB}" srcOrd="2" destOrd="0" presId="urn:microsoft.com/office/officeart/2005/8/layout/hierarchy1"/>
    <dgm:cxn modelId="{677FE12D-5FF1-4B6B-A992-23DD73E8E69C}" type="presParOf" srcId="{342EF98D-98DF-4149-AB32-491AC7D505DB}" destId="{F9C0BFDF-539C-4A8A-A489-3EE441AE5292}" srcOrd="0" destOrd="0" presId="urn:microsoft.com/office/officeart/2005/8/layout/hierarchy1"/>
    <dgm:cxn modelId="{497D9659-3F5F-4076-9B45-82FF42EBC1D1}" type="presParOf" srcId="{F9C0BFDF-539C-4A8A-A489-3EE441AE5292}" destId="{51F8D1FE-4971-415D-AACD-32A34DF846F8}" srcOrd="0" destOrd="0" presId="urn:microsoft.com/office/officeart/2005/8/layout/hierarchy1"/>
    <dgm:cxn modelId="{D271C57E-3DF3-4C2C-B911-B20425337303}" type="presParOf" srcId="{F9C0BFDF-539C-4A8A-A489-3EE441AE5292}" destId="{4D89D117-4584-47C0-949B-564F8372A4A0}" srcOrd="1" destOrd="0" presId="urn:microsoft.com/office/officeart/2005/8/layout/hierarchy1"/>
    <dgm:cxn modelId="{16B23F0B-E3D4-472F-AF89-79415DD05036}" type="presParOf" srcId="{342EF98D-98DF-4149-AB32-491AC7D505DB}" destId="{7D3C5238-B345-4234-AAAA-9BDF506AC04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8FF133-53DE-4A19-8892-527377E4DE06}"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764FA6DF-7ECB-40A8-8EA5-878AF7F34B0B}">
      <dgm:prSet>
        <dgm:style>
          <a:lnRef idx="3">
            <a:schemeClr val="lt1"/>
          </a:lnRef>
          <a:fillRef idx="1">
            <a:schemeClr val="accent1"/>
          </a:fillRef>
          <a:effectRef idx="1">
            <a:schemeClr val="accent1"/>
          </a:effectRef>
          <a:fontRef idx="minor">
            <a:schemeClr val="lt1"/>
          </a:fontRef>
        </dgm:style>
      </dgm:prSet>
      <dgm:spPr/>
      <dgm:t>
        <a:bodyPr/>
        <a:lstStyle/>
        <a:p>
          <a:r>
            <a:rPr lang="en-US" dirty="0"/>
            <a:t>Development Tools:</a:t>
          </a:r>
        </a:p>
      </dgm:t>
    </dgm:pt>
    <dgm:pt modelId="{AAA72E37-47F9-4A2D-AD2D-50B74F8BD0F5}" type="parTrans" cxnId="{405F6A4A-96BE-4509-8979-056929F279D9}">
      <dgm:prSet/>
      <dgm:spPr/>
      <dgm:t>
        <a:bodyPr/>
        <a:lstStyle/>
        <a:p>
          <a:endParaRPr lang="en-US"/>
        </a:p>
      </dgm:t>
    </dgm:pt>
    <dgm:pt modelId="{B4B6E7B3-2A52-41B9-A259-B0A550DD6347}" type="sibTrans" cxnId="{405F6A4A-96BE-4509-8979-056929F279D9}">
      <dgm:prSet/>
      <dgm:spPr/>
      <dgm:t>
        <a:bodyPr/>
        <a:lstStyle/>
        <a:p>
          <a:endParaRPr lang="en-US"/>
        </a:p>
      </dgm:t>
    </dgm:pt>
    <dgm:pt modelId="{2BD037C4-F0AD-4E1F-95E8-DE58BFEC3D3A}">
      <dgm:prSet/>
      <dgm:spPr/>
      <dgm:t>
        <a:bodyPr/>
        <a:lstStyle/>
        <a:p>
          <a:r>
            <a:rPr lang="en-US" b="1" dirty="0"/>
            <a:t>Arduino IDE</a:t>
          </a:r>
        </a:p>
      </dgm:t>
    </dgm:pt>
    <dgm:pt modelId="{CA3E7E00-83BD-4AE4-9D63-665BA48501F1}" type="parTrans" cxnId="{39E4A467-68CA-476D-BBC1-0DCF1ECB731B}">
      <dgm:prSet/>
      <dgm:spPr/>
      <dgm:t>
        <a:bodyPr/>
        <a:lstStyle/>
        <a:p>
          <a:endParaRPr lang="en-US"/>
        </a:p>
      </dgm:t>
    </dgm:pt>
    <dgm:pt modelId="{22D63C3E-3705-4902-A822-AF74C29978B0}" type="sibTrans" cxnId="{39E4A467-68CA-476D-BBC1-0DCF1ECB731B}">
      <dgm:prSet/>
      <dgm:spPr/>
      <dgm:t>
        <a:bodyPr/>
        <a:lstStyle/>
        <a:p>
          <a:endParaRPr lang="en-US"/>
        </a:p>
      </dgm:t>
    </dgm:pt>
    <dgm:pt modelId="{E8F5C642-BD26-4345-82D9-3F61F9E596E7}">
      <dgm:prSet/>
      <dgm:spPr/>
      <dgm:t>
        <a:bodyPr/>
        <a:lstStyle/>
        <a:p>
          <a:r>
            <a:rPr lang="en-US" b="1" dirty="0"/>
            <a:t>USB Cable for uploading code</a:t>
          </a:r>
        </a:p>
      </dgm:t>
    </dgm:pt>
    <dgm:pt modelId="{2F873D54-7726-4793-9839-82B9353C8CCC}" type="parTrans" cxnId="{4D77F7DB-A7A1-4C8C-8509-5798AEFC860C}">
      <dgm:prSet/>
      <dgm:spPr/>
      <dgm:t>
        <a:bodyPr/>
        <a:lstStyle/>
        <a:p>
          <a:endParaRPr lang="en-US"/>
        </a:p>
      </dgm:t>
    </dgm:pt>
    <dgm:pt modelId="{74785D85-CFAC-4E10-B051-0C41F71F2AAA}" type="sibTrans" cxnId="{4D77F7DB-A7A1-4C8C-8509-5798AEFC860C}">
      <dgm:prSet/>
      <dgm:spPr/>
      <dgm:t>
        <a:bodyPr/>
        <a:lstStyle/>
        <a:p>
          <a:endParaRPr lang="en-US"/>
        </a:p>
      </dgm:t>
    </dgm:pt>
    <dgm:pt modelId="{EBC568E2-A875-4DEC-968B-552D450E3A63}">
      <dgm:prSet/>
      <dgm:spPr>
        <a:solidFill>
          <a:schemeClr val="bg2">
            <a:lumMod val="50000"/>
          </a:schemeClr>
        </a:solidFill>
      </dgm:spPr>
      <dgm:t>
        <a:bodyPr/>
        <a:lstStyle/>
        <a:p>
          <a:r>
            <a:rPr lang="en-US" dirty="0"/>
            <a:t>Operating System: Windows/Linux/macOS with Arduino IDE installed</a:t>
          </a:r>
        </a:p>
      </dgm:t>
    </dgm:pt>
    <dgm:pt modelId="{3258705F-D603-40E6-9D79-7307ACB319AF}" type="parTrans" cxnId="{802C4808-0CC0-4AEF-B15E-E868B2AB547C}">
      <dgm:prSet/>
      <dgm:spPr/>
      <dgm:t>
        <a:bodyPr/>
        <a:lstStyle/>
        <a:p>
          <a:endParaRPr lang="en-US"/>
        </a:p>
      </dgm:t>
    </dgm:pt>
    <dgm:pt modelId="{538DA200-4568-4612-9C20-56E5D18B04A4}" type="sibTrans" cxnId="{802C4808-0CC0-4AEF-B15E-E868B2AB547C}">
      <dgm:prSet/>
      <dgm:spPr/>
      <dgm:t>
        <a:bodyPr/>
        <a:lstStyle/>
        <a:p>
          <a:endParaRPr lang="en-US"/>
        </a:p>
      </dgm:t>
    </dgm:pt>
    <dgm:pt modelId="{CE18969C-8CED-486B-97AC-E0B3167E7F5F}">
      <dgm:prSet>
        <dgm:style>
          <a:lnRef idx="3">
            <a:schemeClr val="lt1"/>
          </a:lnRef>
          <a:fillRef idx="1">
            <a:schemeClr val="accent1"/>
          </a:fillRef>
          <a:effectRef idx="1">
            <a:schemeClr val="accent1"/>
          </a:effectRef>
          <a:fontRef idx="minor">
            <a:schemeClr val="lt1"/>
          </a:fontRef>
        </dgm:style>
      </dgm:prSet>
      <dgm:spPr/>
      <dgm:t>
        <a:bodyPr/>
        <a:lstStyle/>
        <a:p>
          <a:r>
            <a:rPr lang="en-US"/>
            <a:t>Libraries Used: servo.h</a:t>
          </a:r>
        </a:p>
      </dgm:t>
    </dgm:pt>
    <dgm:pt modelId="{206ECF01-0C96-451F-BEF3-B5852B15AB05}" type="parTrans" cxnId="{717AE317-8A94-4C8E-9427-E1ECB5D8F1FA}">
      <dgm:prSet/>
      <dgm:spPr/>
      <dgm:t>
        <a:bodyPr/>
        <a:lstStyle/>
        <a:p>
          <a:endParaRPr lang="en-US"/>
        </a:p>
      </dgm:t>
    </dgm:pt>
    <dgm:pt modelId="{A7123A37-4E61-45BD-87F6-872D21FAAAF5}" type="sibTrans" cxnId="{717AE317-8A94-4C8E-9427-E1ECB5D8F1FA}">
      <dgm:prSet/>
      <dgm:spPr/>
      <dgm:t>
        <a:bodyPr/>
        <a:lstStyle/>
        <a:p>
          <a:endParaRPr lang="en-US"/>
        </a:p>
      </dgm:t>
    </dgm:pt>
    <dgm:pt modelId="{4952AABB-F0A8-49D0-A526-858519563217}" type="pres">
      <dgm:prSet presAssocID="{778FF133-53DE-4A19-8892-527377E4DE06}" presName="Name0" presStyleCnt="0">
        <dgm:presLayoutVars>
          <dgm:dir/>
          <dgm:animLvl val="lvl"/>
          <dgm:resizeHandles val="exact"/>
        </dgm:presLayoutVars>
      </dgm:prSet>
      <dgm:spPr/>
    </dgm:pt>
    <dgm:pt modelId="{A62A9470-3597-44BA-AE16-B27F91367725}" type="pres">
      <dgm:prSet presAssocID="{CE18969C-8CED-486B-97AC-E0B3167E7F5F}" presName="boxAndChildren" presStyleCnt="0"/>
      <dgm:spPr/>
    </dgm:pt>
    <dgm:pt modelId="{794CED0F-DFF7-4923-9832-545FB0B5D187}" type="pres">
      <dgm:prSet presAssocID="{CE18969C-8CED-486B-97AC-E0B3167E7F5F}" presName="parentTextBox" presStyleLbl="node1" presStyleIdx="0" presStyleCnt="3"/>
      <dgm:spPr/>
    </dgm:pt>
    <dgm:pt modelId="{18637FB8-5F03-4AA6-92EE-41DC77C2030E}" type="pres">
      <dgm:prSet presAssocID="{538DA200-4568-4612-9C20-56E5D18B04A4}" presName="sp" presStyleCnt="0"/>
      <dgm:spPr/>
    </dgm:pt>
    <dgm:pt modelId="{25E23370-5374-4E7F-BE94-C1A9CEC837F8}" type="pres">
      <dgm:prSet presAssocID="{EBC568E2-A875-4DEC-968B-552D450E3A63}" presName="arrowAndChildren" presStyleCnt="0"/>
      <dgm:spPr/>
    </dgm:pt>
    <dgm:pt modelId="{516BAB3F-6457-45B0-8162-BCA33926C7D6}" type="pres">
      <dgm:prSet presAssocID="{EBC568E2-A875-4DEC-968B-552D450E3A63}" presName="parentTextArrow" presStyleLbl="node1" presStyleIdx="1" presStyleCnt="3"/>
      <dgm:spPr/>
    </dgm:pt>
    <dgm:pt modelId="{C5CD7A2B-42E4-4C59-B4F2-565CBB6A4D10}" type="pres">
      <dgm:prSet presAssocID="{B4B6E7B3-2A52-41B9-A259-B0A550DD6347}" presName="sp" presStyleCnt="0"/>
      <dgm:spPr/>
    </dgm:pt>
    <dgm:pt modelId="{542C0895-769E-4917-9143-676290EC8240}" type="pres">
      <dgm:prSet presAssocID="{764FA6DF-7ECB-40A8-8EA5-878AF7F34B0B}" presName="arrowAndChildren" presStyleCnt="0"/>
      <dgm:spPr/>
    </dgm:pt>
    <dgm:pt modelId="{BAE2E7B5-8F38-444C-BB2A-6C580DCDCB63}" type="pres">
      <dgm:prSet presAssocID="{764FA6DF-7ECB-40A8-8EA5-878AF7F34B0B}" presName="parentTextArrow" presStyleLbl="node1" presStyleIdx="1" presStyleCnt="3"/>
      <dgm:spPr/>
    </dgm:pt>
    <dgm:pt modelId="{A607CA52-8164-43DF-8126-114239AA7F04}" type="pres">
      <dgm:prSet presAssocID="{764FA6DF-7ECB-40A8-8EA5-878AF7F34B0B}" presName="arrow" presStyleLbl="node1" presStyleIdx="2" presStyleCnt="3"/>
      <dgm:spPr/>
    </dgm:pt>
    <dgm:pt modelId="{D73ED68F-8377-4DC7-96AA-6F1CE4C3C129}" type="pres">
      <dgm:prSet presAssocID="{764FA6DF-7ECB-40A8-8EA5-878AF7F34B0B}" presName="descendantArrow" presStyleCnt="0"/>
      <dgm:spPr/>
    </dgm:pt>
    <dgm:pt modelId="{3B5ECAB9-356F-460A-B1CB-A5C116DBDAC2}" type="pres">
      <dgm:prSet presAssocID="{2BD037C4-F0AD-4E1F-95E8-DE58BFEC3D3A}" presName="childTextArrow" presStyleLbl="fgAccFollowNode1" presStyleIdx="0" presStyleCnt="1">
        <dgm:presLayoutVars>
          <dgm:bulletEnabled val="1"/>
        </dgm:presLayoutVars>
      </dgm:prSet>
      <dgm:spPr/>
    </dgm:pt>
  </dgm:ptLst>
  <dgm:cxnLst>
    <dgm:cxn modelId="{802C4808-0CC0-4AEF-B15E-E868B2AB547C}" srcId="{778FF133-53DE-4A19-8892-527377E4DE06}" destId="{EBC568E2-A875-4DEC-968B-552D450E3A63}" srcOrd="1" destOrd="0" parTransId="{3258705F-D603-40E6-9D79-7307ACB319AF}" sibTransId="{538DA200-4568-4612-9C20-56E5D18B04A4}"/>
    <dgm:cxn modelId="{717AE317-8A94-4C8E-9427-E1ECB5D8F1FA}" srcId="{778FF133-53DE-4A19-8892-527377E4DE06}" destId="{CE18969C-8CED-486B-97AC-E0B3167E7F5F}" srcOrd="2" destOrd="0" parTransId="{206ECF01-0C96-451F-BEF3-B5852B15AB05}" sibTransId="{A7123A37-4E61-45BD-87F6-872D21FAAAF5}"/>
    <dgm:cxn modelId="{39E4A467-68CA-476D-BBC1-0DCF1ECB731B}" srcId="{764FA6DF-7ECB-40A8-8EA5-878AF7F34B0B}" destId="{2BD037C4-F0AD-4E1F-95E8-DE58BFEC3D3A}" srcOrd="0" destOrd="0" parTransId="{CA3E7E00-83BD-4AE4-9D63-665BA48501F1}" sibTransId="{22D63C3E-3705-4902-A822-AF74C29978B0}"/>
    <dgm:cxn modelId="{405F6A4A-96BE-4509-8979-056929F279D9}" srcId="{778FF133-53DE-4A19-8892-527377E4DE06}" destId="{764FA6DF-7ECB-40A8-8EA5-878AF7F34B0B}" srcOrd="0" destOrd="0" parTransId="{AAA72E37-47F9-4A2D-AD2D-50B74F8BD0F5}" sibTransId="{B4B6E7B3-2A52-41B9-A259-B0A550DD6347}"/>
    <dgm:cxn modelId="{2033B183-7C08-4D0F-9266-DCE84F492FC8}" type="presOf" srcId="{764FA6DF-7ECB-40A8-8EA5-878AF7F34B0B}" destId="{BAE2E7B5-8F38-444C-BB2A-6C580DCDCB63}" srcOrd="0" destOrd="0" presId="urn:microsoft.com/office/officeart/2005/8/layout/process4"/>
    <dgm:cxn modelId="{05DE9487-12FE-4771-8FC1-4B7E60B96353}" type="presOf" srcId="{E8F5C642-BD26-4345-82D9-3F61F9E596E7}" destId="{3B5ECAB9-356F-460A-B1CB-A5C116DBDAC2}" srcOrd="0" destOrd="1" presId="urn:microsoft.com/office/officeart/2005/8/layout/process4"/>
    <dgm:cxn modelId="{231E4688-D243-40F9-8EB7-D63F8BC94ADE}" type="presOf" srcId="{EBC568E2-A875-4DEC-968B-552D450E3A63}" destId="{516BAB3F-6457-45B0-8162-BCA33926C7D6}" srcOrd="0" destOrd="0" presId="urn:microsoft.com/office/officeart/2005/8/layout/process4"/>
    <dgm:cxn modelId="{9CA254AD-23CB-4840-AE37-5803542647AD}" type="presOf" srcId="{778FF133-53DE-4A19-8892-527377E4DE06}" destId="{4952AABB-F0A8-49D0-A526-858519563217}" srcOrd="0" destOrd="0" presId="urn:microsoft.com/office/officeart/2005/8/layout/process4"/>
    <dgm:cxn modelId="{59CF09CD-2728-4D14-91A4-EC412C287EDC}" type="presOf" srcId="{CE18969C-8CED-486B-97AC-E0B3167E7F5F}" destId="{794CED0F-DFF7-4923-9832-545FB0B5D187}" srcOrd="0" destOrd="0" presId="urn:microsoft.com/office/officeart/2005/8/layout/process4"/>
    <dgm:cxn modelId="{4D77F7DB-A7A1-4C8C-8509-5798AEFC860C}" srcId="{2BD037C4-F0AD-4E1F-95E8-DE58BFEC3D3A}" destId="{E8F5C642-BD26-4345-82D9-3F61F9E596E7}" srcOrd="0" destOrd="0" parTransId="{2F873D54-7726-4793-9839-82B9353C8CCC}" sibTransId="{74785D85-CFAC-4E10-B051-0C41F71F2AAA}"/>
    <dgm:cxn modelId="{F6E8C6ED-6C0A-4C1D-9785-ED6454BF41E4}" type="presOf" srcId="{764FA6DF-7ECB-40A8-8EA5-878AF7F34B0B}" destId="{A607CA52-8164-43DF-8126-114239AA7F04}" srcOrd="1" destOrd="0" presId="urn:microsoft.com/office/officeart/2005/8/layout/process4"/>
    <dgm:cxn modelId="{220539F3-61F6-4FEC-8088-A8CB6F41D05C}" type="presOf" srcId="{2BD037C4-F0AD-4E1F-95E8-DE58BFEC3D3A}" destId="{3B5ECAB9-356F-460A-B1CB-A5C116DBDAC2}" srcOrd="0" destOrd="0" presId="urn:microsoft.com/office/officeart/2005/8/layout/process4"/>
    <dgm:cxn modelId="{3102E153-20B0-4806-A158-F81E0A4F2224}" type="presParOf" srcId="{4952AABB-F0A8-49D0-A526-858519563217}" destId="{A62A9470-3597-44BA-AE16-B27F91367725}" srcOrd="0" destOrd="0" presId="urn:microsoft.com/office/officeart/2005/8/layout/process4"/>
    <dgm:cxn modelId="{75203856-9C7B-4382-B232-6C723E675EDD}" type="presParOf" srcId="{A62A9470-3597-44BA-AE16-B27F91367725}" destId="{794CED0F-DFF7-4923-9832-545FB0B5D187}" srcOrd="0" destOrd="0" presId="urn:microsoft.com/office/officeart/2005/8/layout/process4"/>
    <dgm:cxn modelId="{EFF49F13-E8FE-42BF-BEEC-66A3E7161FB6}" type="presParOf" srcId="{4952AABB-F0A8-49D0-A526-858519563217}" destId="{18637FB8-5F03-4AA6-92EE-41DC77C2030E}" srcOrd="1" destOrd="0" presId="urn:microsoft.com/office/officeart/2005/8/layout/process4"/>
    <dgm:cxn modelId="{F21E52CA-F1F3-4B0B-949F-DB0517FE1F70}" type="presParOf" srcId="{4952AABB-F0A8-49D0-A526-858519563217}" destId="{25E23370-5374-4E7F-BE94-C1A9CEC837F8}" srcOrd="2" destOrd="0" presId="urn:microsoft.com/office/officeart/2005/8/layout/process4"/>
    <dgm:cxn modelId="{6874CC2B-2F62-44D6-9F65-38010F21A5F2}" type="presParOf" srcId="{25E23370-5374-4E7F-BE94-C1A9CEC837F8}" destId="{516BAB3F-6457-45B0-8162-BCA33926C7D6}" srcOrd="0" destOrd="0" presId="urn:microsoft.com/office/officeart/2005/8/layout/process4"/>
    <dgm:cxn modelId="{C3E87B80-48A4-4AC4-A8F1-AD9A5AF8B417}" type="presParOf" srcId="{4952AABB-F0A8-49D0-A526-858519563217}" destId="{C5CD7A2B-42E4-4C59-B4F2-565CBB6A4D10}" srcOrd="3" destOrd="0" presId="urn:microsoft.com/office/officeart/2005/8/layout/process4"/>
    <dgm:cxn modelId="{5193856C-1DA9-4C9A-8022-96166FDE2D80}" type="presParOf" srcId="{4952AABB-F0A8-49D0-A526-858519563217}" destId="{542C0895-769E-4917-9143-676290EC8240}" srcOrd="4" destOrd="0" presId="urn:microsoft.com/office/officeart/2005/8/layout/process4"/>
    <dgm:cxn modelId="{10343FF0-7B4D-4451-9634-62B3047562BD}" type="presParOf" srcId="{542C0895-769E-4917-9143-676290EC8240}" destId="{BAE2E7B5-8F38-444C-BB2A-6C580DCDCB63}" srcOrd="0" destOrd="0" presId="urn:microsoft.com/office/officeart/2005/8/layout/process4"/>
    <dgm:cxn modelId="{2E5BD0F8-8FEE-4B50-AD06-2BEF19CFBF53}" type="presParOf" srcId="{542C0895-769E-4917-9143-676290EC8240}" destId="{A607CA52-8164-43DF-8126-114239AA7F04}" srcOrd="1" destOrd="0" presId="urn:microsoft.com/office/officeart/2005/8/layout/process4"/>
    <dgm:cxn modelId="{D9F9C73B-2D58-4F41-87C2-0410381346B9}" type="presParOf" srcId="{542C0895-769E-4917-9143-676290EC8240}" destId="{D73ED68F-8377-4DC7-96AA-6F1CE4C3C129}" srcOrd="2" destOrd="0" presId="urn:microsoft.com/office/officeart/2005/8/layout/process4"/>
    <dgm:cxn modelId="{DA28453D-0E06-43EE-B2BC-E64FD0D47FE3}" type="presParOf" srcId="{D73ED68F-8377-4DC7-96AA-6F1CE4C3C129}" destId="{3B5ECAB9-356F-460A-B1CB-A5C116DBDAC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4E741-9093-49C3-83AE-23F7F4CFA74B}">
      <dsp:nvSpPr>
        <dsp:cNvPr id="0" name=""/>
        <dsp:cNvSpPr/>
      </dsp:nvSpPr>
      <dsp:spPr>
        <a:xfrm>
          <a:off x="0" y="24550"/>
          <a:ext cx="5168729" cy="4699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latin typeface="Amasis MT Pro Light" panose="02040304050005020304" pitchFamily="18" charset="0"/>
            </a:rPr>
            <a:t>Presented By:</a:t>
          </a:r>
          <a:endParaRPr lang="en-US" sz="1900" kern="1200">
            <a:latin typeface="Amasis MT Pro Light" panose="02040304050005020304" pitchFamily="18" charset="0"/>
          </a:endParaRPr>
        </a:p>
      </dsp:txBody>
      <dsp:txXfrm>
        <a:off x="22941" y="47491"/>
        <a:ext cx="5122847" cy="424074"/>
      </dsp:txXfrm>
    </dsp:sp>
    <dsp:sp modelId="{BD2FB4CF-F575-496B-BE84-A7B3A0702DE9}">
      <dsp:nvSpPr>
        <dsp:cNvPr id="0" name=""/>
        <dsp:cNvSpPr/>
      </dsp:nvSpPr>
      <dsp:spPr>
        <a:xfrm>
          <a:off x="0" y="494506"/>
          <a:ext cx="5168729" cy="3067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0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kern="1200" dirty="0">
              <a:latin typeface="Amasis MT Pro Medium" panose="02040604050005020304" pitchFamily="18" charset="0"/>
            </a:rPr>
            <a:t>Mahmoud Esmat Abdallah Fahmy</a:t>
          </a:r>
        </a:p>
        <a:p>
          <a:pPr marL="228600" lvl="1" indent="-228600" algn="l" defTabSz="889000">
            <a:lnSpc>
              <a:spcPct val="90000"/>
            </a:lnSpc>
            <a:spcBef>
              <a:spcPct val="0"/>
            </a:spcBef>
            <a:spcAft>
              <a:spcPct val="20000"/>
            </a:spcAft>
            <a:buChar char="•"/>
          </a:pPr>
          <a:r>
            <a:rPr lang="en-US" sz="2000" b="0" kern="1200" dirty="0">
              <a:latin typeface="Amasis MT Pro Medium" panose="02040604050005020304" pitchFamily="18" charset="0"/>
            </a:rPr>
            <a:t>Muhammed Ayman Muhammed Fathy</a:t>
          </a:r>
        </a:p>
        <a:p>
          <a:pPr marL="228600" lvl="1" indent="-228600" algn="l" defTabSz="889000">
            <a:lnSpc>
              <a:spcPct val="90000"/>
            </a:lnSpc>
            <a:spcBef>
              <a:spcPct val="0"/>
            </a:spcBef>
            <a:spcAft>
              <a:spcPct val="20000"/>
            </a:spcAft>
            <a:buChar char="•"/>
          </a:pPr>
          <a:r>
            <a:rPr lang="en-US" sz="2000" b="0" kern="1200" dirty="0">
              <a:latin typeface="Amasis MT Pro Medium" panose="02040604050005020304" pitchFamily="18" charset="0"/>
            </a:rPr>
            <a:t>Mahmoud Ashraf Fathy Abdel-all</a:t>
          </a:r>
        </a:p>
        <a:p>
          <a:pPr marL="228600" lvl="1" indent="-228600" algn="l" defTabSz="889000">
            <a:lnSpc>
              <a:spcPct val="90000"/>
            </a:lnSpc>
            <a:spcBef>
              <a:spcPct val="0"/>
            </a:spcBef>
            <a:spcAft>
              <a:spcPct val="20000"/>
            </a:spcAft>
            <a:buChar char="•"/>
          </a:pPr>
          <a:r>
            <a:rPr lang="en-US" sz="2000" b="0" kern="1200" dirty="0">
              <a:latin typeface="Amasis MT Pro Medium" panose="02040604050005020304" pitchFamily="18" charset="0"/>
            </a:rPr>
            <a:t>Salma Osama Mohamed Abdel-hay</a:t>
          </a:r>
        </a:p>
        <a:p>
          <a:pPr marL="228600" lvl="1" indent="-228600" algn="l" defTabSz="889000">
            <a:lnSpc>
              <a:spcPct val="90000"/>
            </a:lnSpc>
            <a:spcBef>
              <a:spcPct val="0"/>
            </a:spcBef>
            <a:spcAft>
              <a:spcPct val="20000"/>
            </a:spcAft>
            <a:buChar char="•"/>
          </a:pPr>
          <a:r>
            <a:rPr lang="en-US" sz="2000" b="0" kern="1200" dirty="0">
              <a:latin typeface="Amasis MT Pro Medium" panose="02040604050005020304" pitchFamily="18" charset="0"/>
            </a:rPr>
            <a:t>Omnia Wael Ibrahim Abdel-</a:t>
          </a:r>
          <a:r>
            <a:rPr lang="en-US" sz="2000" b="0" kern="1200" dirty="0" err="1">
              <a:latin typeface="Amasis MT Pro Medium" panose="02040604050005020304" pitchFamily="18" charset="0"/>
            </a:rPr>
            <a:t>azim</a:t>
          </a:r>
          <a:endParaRPr lang="en-US" sz="2000" b="0" kern="1200" dirty="0">
            <a:latin typeface="Amasis MT Pro Medium" panose="02040604050005020304" pitchFamily="18" charset="0"/>
          </a:endParaRPr>
        </a:p>
        <a:p>
          <a:pPr marL="228600" lvl="1" indent="-228600" algn="l" defTabSz="889000">
            <a:lnSpc>
              <a:spcPct val="90000"/>
            </a:lnSpc>
            <a:spcBef>
              <a:spcPct val="0"/>
            </a:spcBef>
            <a:spcAft>
              <a:spcPct val="20000"/>
            </a:spcAft>
            <a:buChar char="•"/>
          </a:pPr>
          <a:r>
            <a:rPr lang="en-US" sz="2000" b="0" kern="1200" dirty="0">
              <a:latin typeface="Amasis MT Pro Medium" panose="02040604050005020304" pitchFamily="18" charset="0"/>
            </a:rPr>
            <a:t>Amira Ayman Refaat Mohamed</a:t>
          </a:r>
        </a:p>
        <a:p>
          <a:pPr marL="228600" lvl="1" indent="-228600" algn="l" defTabSz="889000">
            <a:lnSpc>
              <a:spcPct val="90000"/>
            </a:lnSpc>
            <a:spcBef>
              <a:spcPct val="0"/>
            </a:spcBef>
            <a:spcAft>
              <a:spcPct val="20000"/>
            </a:spcAft>
            <a:buChar char="•"/>
          </a:pPr>
          <a:r>
            <a:rPr lang="en-US" sz="2000" b="0" kern="1200" dirty="0">
              <a:latin typeface="Amasis MT Pro Medium" panose="02040604050005020304" pitchFamily="18" charset="0"/>
            </a:rPr>
            <a:t>Aya Khaled Goda Mohamed Sanad</a:t>
          </a:r>
        </a:p>
        <a:p>
          <a:pPr marL="228600" lvl="1" indent="-228600" algn="l" defTabSz="889000">
            <a:lnSpc>
              <a:spcPct val="90000"/>
            </a:lnSpc>
            <a:spcBef>
              <a:spcPct val="0"/>
            </a:spcBef>
            <a:spcAft>
              <a:spcPct val="20000"/>
            </a:spcAft>
            <a:buChar char="•"/>
          </a:pPr>
          <a:r>
            <a:rPr lang="en-US" sz="2000" b="0" kern="1200" dirty="0">
              <a:latin typeface="Amasis MT Pro Medium" panose="02040604050005020304" pitchFamily="18" charset="0"/>
            </a:rPr>
            <a:t>Mai Mohamed Naguib Mohamed</a:t>
          </a:r>
        </a:p>
        <a:p>
          <a:pPr marL="228600" lvl="1" indent="-228600" algn="l" defTabSz="889000">
            <a:lnSpc>
              <a:spcPct val="90000"/>
            </a:lnSpc>
            <a:spcBef>
              <a:spcPct val="0"/>
            </a:spcBef>
            <a:spcAft>
              <a:spcPct val="20000"/>
            </a:spcAft>
            <a:buChar char="•"/>
          </a:pPr>
          <a:r>
            <a:rPr lang="en-US" sz="2000" b="0" kern="1200" dirty="0">
              <a:latin typeface="Amasis MT Pro Medium" panose="02040604050005020304" pitchFamily="18" charset="0"/>
            </a:rPr>
            <a:t>Rehab Alaa Atea Mohamed</a:t>
          </a:r>
        </a:p>
      </dsp:txBody>
      <dsp:txXfrm>
        <a:off x="0" y="494506"/>
        <a:ext cx="5168729" cy="3067740"/>
      </dsp:txXfrm>
    </dsp:sp>
    <dsp:sp modelId="{F1CB29AA-0D08-4EB4-84BA-F553118B6EC9}">
      <dsp:nvSpPr>
        <dsp:cNvPr id="0" name=""/>
        <dsp:cNvSpPr/>
      </dsp:nvSpPr>
      <dsp:spPr>
        <a:xfrm>
          <a:off x="0" y="3562246"/>
          <a:ext cx="5168729" cy="4699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latin typeface="Amasis MT Pro Light" panose="02040304050005020304" pitchFamily="18" charset="0"/>
            </a:rPr>
            <a:t>Supervised by: </a:t>
          </a:r>
          <a:endParaRPr lang="en-US" sz="1900" kern="1200" dirty="0">
            <a:latin typeface="Amasis MT Pro Light" panose="02040304050005020304" pitchFamily="18" charset="0"/>
          </a:endParaRPr>
        </a:p>
      </dsp:txBody>
      <dsp:txXfrm>
        <a:off x="22941" y="3585187"/>
        <a:ext cx="5122847" cy="424074"/>
      </dsp:txXfrm>
    </dsp:sp>
    <dsp:sp modelId="{840D7B78-6A3B-46AE-AB0A-38DA9B1F2F15}">
      <dsp:nvSpPr>
        <dsp:cNvPr id="0" name=""/>
        <dsp:cNvSpPr/>
      </dsp:nvSpPr>
      <dsp:spPr>
        <a:xfrm>
          <a:off x="0" y="4086923"/>
          <a:ext cx="5168729" cy="46995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Dr. El-Shimaa Nabil</a:t>
          </a:r>
          <a:endParaRPr lang="en-US" sz="1900" kern="1200"/>
        </a:p>
      </dsp:txBody>
      <dsp:txXfrm>
        <a:off x="22941" y="4109864"/>
        <a:ext cx="5122847" cy="424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617CB-9CDE-49EA-9756-2A82BB1E86DE}">
      <dsp:nvSpPr>
        <dsp:cNvPr id="0" name=""/>
        <dsp:cNvSpPr/>
      </dsp:nvSpPr>
      <dsp:spPr>
        <a:xfrm>
          <a:off x="1003951" y="248449"/>
          <a:ext cx="524917" cy="5249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1C632-4C13-4ED0-83F7-454F3B6333AA}">
      <dsp:nvSpPr>
        <dsp:cNvPr id="0" name=""/>
        <dsp:cNvSpPr/>
      </dsp:nvSpPr>
      <dsp:spPr>
        <a:xfrm>
          <a:off x="195147" y="836225"/>
          <a:ext cx="2252482" cy="498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solidFill>
                <a:schemeClr val="bg1">
                  <a:lumMod val="50000"/>
                </a:schemeClr>
              </a:solidFill>
            </a:rPr>
            <a:t>Motion Control Module</a:t>
          </a:r>
        </a:p>
      </dsp:txBody>
      <dsp:txXfrm>
        <a:off x="195147" y="836225"/>
        <a:ext cx="2252482" cy="498261"/>
      </dsp:txXfrm>
    </dsp:sp>
    <dsp:sp modelId="{ECCE2E42-EE02-446D-93A3-721FBBB2EAF4}">
      <dsp:nvSpPr>
        <dsp:cNvPr id="0" name=""/>
        <dsp:cNvSpPr/>
      </dsp:nvSpPr>
      <dsp:spPr>
        <a:xfrm>
          <a:off x="322552" y="1257182"/>
          <a:ext cx="1936452" cy="11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Functions such as forward(), backward(), </a:t>
          </a:r>
          <a:r>
            <a:rPr lang="en-US" sz="1400" b="1" kern="1200" dirty="0" err="1"/>
            <a:t>turnRight</a:t>
          </a:r>
          <a:r>
            <a:rPr lang="en-US" sz="1400" b="1" kern="1200" dirty="0"/>
            <a:t>(), </a:t>
          </a:r>
          <a:r>
            <a:rPr lang="en-US" sz="1400" b="1" kern="1200" dirty="0" err="1"/>
            <a:t>turnLeft</a:t>
          </a:r>
          <a:r>
            <a:rPr lang="en-US" sz="1400" b="1" kern="1200" dirty="0"/>
            <a:t>() and stop().</a:t>
          </a:r>
        </a:p>
      </dsp:txBody>
      <dsp:txXfrm>
        <a:off x="322552" y="1257182"/>
        <a:ext cx="1936452" cy="1162963"/>
      </dsp:txXfrm>
    </dsp:sp>
    <dsp:sp modelId="{A1CC63A0-2E9E-49D1-821E-0C31846255AD}">
      <dsp:nvSpPr>
        <dsp:cNvPr id="0" name=""/>
        <dsp:cNvSpPr/>
      </dsp:nvSpPr>
      <dsp:spPr>
        <a:xfrm>
          <a:off x="3424829" y="253259"/>
          <a:ext cx="524917" cy="5249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472993-642B-407D-8ACB-DDC37386BABF}">
      <dsp:nvSpPr>
        <dsp:cNvPr id="0" name=""/>
        <dsp:cNvSpPr/>
      </dsp:nvSpPr>
      <dsp:spPr>
        <a:xfrm>
          <a:off x="2511340" y="870734"/>
          <a:ext cx="2310928" cy="498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solidFill>
                <a:schemeClr val="bg1">
                  <a:lumMod val="50000"/>
                </a:schemeClr>
              </a:solidFill>
            </a:rPr>
            <a:t>Sensor Reading Module</a:t>
          </a:r>
        </a:p>
      </dsp:txBody>
      <dsp:txXfrm>
        <a:off x="2511340" y="870734"/>
        <a:ext cx="2310928" cy="498261"/>
      </dsp:txXfrm>
    </dsp:sp>
    <dsp:sp modelId="{6BF94FCF-AF4D-4233-A9F1-69C2775BBB08}">
      <dsp:nvSpPr>
        <dsp:cNvPr id="0" name=""/>
        <dsp:cNvSpPr/>
      </dsp:nvSpPr>
      <dsp:spPr>
        <a:xfrm>
          <a:off x="2613931" y="1284271"/>
          <a:ext cx="2037716" cy="676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baseline="0" dirty="0"/>
            <a:t>Values are read using </a:t>
          </a:r>
          <a:r>
            <a:rPr lang="en-US" sz="1400" b="1" i="0" kern="1200" baseline="0" dirty="0" err="1"/>
            <a:t>analogRead</a:t>
          </a:r>
          <a:r>
            <a:rPr lang="en-US" sz="1400" b="1" i="0" kern="1200" baseline="0" dirty="0"/>
            <a:t>() and stored in variables.</a:t>
          </a:r>
          <a:endParaRPr lang="en-US" sz="1400" b="1" kern="1200" dirty="0"/>
        </a:p>
      </dsp:txBody>
      <dsp:txXfrm>
        <a:off x="2613931" y="1284271"/>
        <a:ext cx="2037716" cy="676423"/>
      </dsp:txXfrm>
    </dsp:sp>
    <dsp:sp modelId="{B95F2679-1383-4CDC-A419-03FB40B6DA43}">
      <dsp:nvSpPr>
        <dsp:cNvPr id="0" name=""/>
        <dsp:cNvSpPr/>
      </dsp:nvSpPr>
      <dsp:spPr>
        <a:xfrm>
          <a:off x="5821189" y="256350"/>
          <a:ext cx="524917" cy="5249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8440CF-E661-49B7-BC22-553A7789D83C}">
      <dsp:nvSpPr>
        <dsp:cNvPr id="0" name=""/>
        <dsp:cNvSpPr/>
      </dsp:nvSpPr>
      <dsp:spPr>
        <a:xfrm>
          <a:off x="5117055" y="864874"/>
          <a:ext cx="1990353" cy="498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solidFill>
                <a:schemeClr val="bg1">
                  <a:lumMod val="50000"/>
                </a:schemeClr>
              </a:solidFill>
            </a:rPr>
            <a:t>Servo Control Module</a:t>
          </a:r>
        </a:p>
      </dsp:txBody>
      <dsp:txXfrm>
        <a:off x="5117055" y="864874"/>
        <a:ext cx="1990353" cy="498261"/>
      </dsp:txXfrm>
    </dsp:sp>
    <dsp:sp modelId="{550832BC-A8F7-4083-A1A3-D5E033105D2A}">
      <dsp:nvSpPr>
        <dsp:cNvPr id="0" name=""/>
        <dsp:cNvSpPr/>
      </dsp:nvSpPr>
      <dsp:spPr>
        <a:xfrm>
          <a:off x="5077604" y="1324782"/>
          <a:ext cx="2188458" cy="676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The </a:t>
          </a:r>
          <a:r>
            <a:rPr lang="en-US" sz="1400" b="1" kern="1200" dirty="0" err="1"/>
            <a:t>servoPulse</a:t>
          </a:r>
          <a:r>
            <a:rPr lang="en-US" sz="1400" b="1" kern="1200" dirty="0"/>
            <a:t>() Sends a pulse to the servo to move to a specific angle</a:t>
          </a:r>
        </a:p>
      </dsp:txBody>
      <dsp:txXfrm>
        <a:off x="5077604" y="1324782"/>
        <a:ext cx="2188458" cy="676423"/>
      </dsp:txXfrm>
    </dsp:sp>
    <dsp:sp modelId="{FC272FC6-3E87-41AC-8023-365D2C938EDC}">
      <dsp:nvSpPr>
        <dsp:cNvPr id="0" name=""/>
        <dsp:cNvSpPr/>
      </dsp:nvSpPr>
      <dsp:spPr>
        <a:xfrm>
          <a:off x="8156426" y="238939"/>
          <a:ext cx="524917" cy="5249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11D59-5818-43D9-AE2F-507DEA8F9328}">
      <dsp:nvSpPr>
        <dsp:cNvPr id="0" name=""/>
        <dsp:cNvSpPr/>
      </dsp:nvSpPr>
      <dsp:spPr>
        <a:xfrm>
          <a:off x="7443064" y="818954"/>
          <a:ext cx="1863788" cy="498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dirty="0">
              <a:solidFill>
                <a:schemeClr val="bg1">
                  <a:lumMod val="50000"/>
                </a:schemeClr>
              </a:solidFill>
            </a:rPr>
            <a:t>Pump Control Module</a:t>
          </a:r>
        </a:p>
      </dsp:txBody>
      <dsp:txXfrm>
        <a:off x="7443064" y="818954"/>
        <a:ext cx="1863788" cy="498261"/>
      </dsp:txXfrm>
    </dsp:sp>
    <dsp:sp modelId="{D7A0C470-3262-4727-BF63-AF6C98CB8707}">
      <dsp:nvSpPr>
        <dsp:cNvPr id="0" name=""/>
        <dsp:cNvSpPr/>
      </dsp:nvSpPr>
      <dsp:spPr>
        <a:xfrm>
          <a:off x="7726040" y="1953397"/>
          <a:ext cx="1499765" cy="26980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8F077-645F-4C2C-9518-D08952A89221}">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4CC90-4A78-474B-82AD-4A354FE11340}">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setup() initializes pin modes and performs an initial sweep using the servo.</a:t>
          </a:r>
        </a:p>
      </dsp:txBody>
      <dsp:txXfrm>
        <a:off x="398656" y="1088253"/>
        <a:ext cx="2959127" cy="1837317"/>
      </dsp:txXfrm>
    </dsp:sp>
    <dsp:sp modelId="{16AB8FBB-91E3-4A4A-B456-EA3B7C3766A8}">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9A485C-F490-470C-A7B4-68C46C498D1C}">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loop() serves as the central controller, invoking motion or fire handling routines based on sensor data.</a:t>
          </a:r>
        </a:p>
      </dsp:txBody>
      <dsp:txXfrm>
        <a:off x="4155097" y="1088253"/>
        <a:ext cx="2959127" cy="1837317"/>
      </dsp:txXfrm>
    </dsp:sp>
    <dsp:sp modelId="{51F8D1FE-4971-415D-AACD-32A34DF846F8}">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89D117-4584-47C0-949B-564F8372A4A0}">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Supporting functions (like movement and servo control) are modular and reusable, keeping the code organized and scalable.</a:t>
          </a:r>
        </a:p>
      </dsp:txBody>
      <dsp:txXfrm>
        <a:off x="7911539" y="1088253"/>
        <a:ext cx="2959127" cy="1837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CED0F-DFF7-4923-9832-545FB0B5D187}">
      <dsp:nvSpPr>
        <dsp:cNvPr id="0" name=""/>
        <dsp:cNvSpPr/>
      </dsp:nvSpPr>
      <dsp:spPr>
        <a:xfrm>
          <a:off x="0" y="4150553"/>
          <a:ext cx="6364224" cy="1362304"/>
        </a:xfrm>
        <a:prstGeom prst="rect">
          <a:avLst/>
        </a:prstGeom>
        <a:solidFill>
          <a:schemeClr val="accent1"/>
        </a:solidFill>
        <a:ln w="2540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Libraries Used: servo.h</a:t>
          </a:r>
        </a:p>
      </dsp:txBody>
      <dsp:txXfrm>
        <a:off x="0" y="4150553"/>
        <a:ext cx="6364224" cy="1362304"/>
      </dsp:txXfrm>
    </dsp:sp>
    <dsp:sp modelId="{516BAB3F-6457-45B0-8162-BCA33926C7D6}">
      <dsp:nvSpPr>
        <dsp:cNvPr id="0" name=""/>
        <dsp:cNvSpPr/>
      </dsp:nvSpPr>
      <dsp:spPr>
        <a:xfrm rot="10800000">
          <a:off x="0" y="2075763"/>
          <a:ext cx="6364224" cy="2095223"/>
        </a:xfrm>
        <a:prstGeom prst="upArrowCallout">
          <a:avLst/>
        </a:prstGeom>
        <a:solidFill>
          <a:schemeClr val="bg2">
            <a:lumMod val="5000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Operating System: Windows/Linux/macOS with Arduino IDE installed</a:t>
          </a:r>
        </a:p>
      </dsp:txBody>
      <dsp:txXfrm rot="10800000">
        <a:off x="0" y="2075763"/>
        <a:ext cx="6364224" cy="1361413"/>
      </dsp:txXfrm>
    </dsp:sp>
    <dsp:sp modelId="{A607CA52-8164-43DF-8126-114239AA7F04}">
      <dsp:nvSpPr>
        <dsp:cNvPr id="0" name=""/>
        <dsp:cNvSpPr/>
      </dsp:nvSpPr>
      <dsp:spPr>
        <a:xfrm rot="10800000">
          <a:off x="0" y="974"/>
          <a:ext cx="6364224" cy="2095223"/>
        </a:xfrm>
        <a:prstGeom prst="upArrowCallout">
          <a:avLst/>
        </a:prstGeom>
        <a:solidFill>
          <a:schemeClr val="accent1"/>
        </a:solidFill>
        <a:ln w="2540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Development Tools:</a:t>
          </a:r>
        </a:p>
      </dsp:txBody>
      <dsp:txXfrm rot="-10800000">
        <a:off x="0" y="974"/>
        <a:ext cx="6364224" cy="735423"/>
      </dsp:txXfrm>
    </dsp:sp>
    <dsp:sp modelId="{3B5ECAB9-356F-460A-B1CB-A5C116DBDAC2}">
      <dsp:nvSpPr>
        <dsp:cNvPr id="0" name=""/>
        <dsp:cNvSpPr/>
      </dsp:nvSpPr>
      <dsp:spPr>
        <a:xfrm>
          <a:off x="0" y="736398"/>
          <a:ext cx="6364224" cy="626471"/>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t" anchorCtr="0">
          <a:noAutofit/>
        </a:bodyPr>
        <a:lstStyle/>
        <a:p>
          <a:pPr marL="0" lvl="0" indent="0" algn="l" defTabSz="800100">
            <a:lnSpc>
              <a:spcPct val="90000"/>
            </a:lnSpc>
            <a:spcBef>
              <a:spcPct val="0"/>
            </a:spcBef>
            <a:spcAft>
              <a:spcPct val="35000"/>
            </a:spcAft>
            <a:buNone/>
          </a:pPr>
          <a:r>
            <a:rPr lang="en-US" sz="1800" b="1" kern="1200" dirty="0"/>
            <a:t>Arduino IDE</a:t>
          </a:r>
        </a:p>
        <a:p>
          <a:pPr marL="114300" lvl="1" indent="-114300" algn="l" defTabSz="622300">
            <a:lnSpc>
              <a:spcPct val="90000"/>
            </a:lnSpc>
            <a:spcBef>
              <a:spcPct val="0"/>
            </a:spcBef>
            <a:spcAft>
              <a:spcPct val="15000"/>
            </a:spcAft>
            <a:buChar char="•"/>
          </a:pPr>
          <a:r>
            <a:rPr lang="en-US" sz="1400" b="1" kern="1200" dirty="0"/>
            <a:t>USB Cable for uploading code</a:t>
          </a:r>
        </a:p>
      </dsp:txBody>
      <dsp:txXfrm>
        <a:off x="0" y="736398"/>
        <a:ext cx="6364224" cy="6264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BA58-1427-4D7D-5903-E5FA29C17A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F672EB-CB1A-3357-BC8E-79152EB27B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59DBC1-DE0F-4CC1-63C4-4401E3B9C659}"/>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5" name="Footer Placeholder 4">
            <a:extLst>
              <a:ext uri="{FF2B5EF4-FFF2-40B4-BE49-F238E27FC236}">
                <a16:creationId xmlns:a16="http://schemas.microsoft.com/office/drawing/2014/main" id="{00DD26E4-9C49-130C-47E3-7AD78F162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473CD-DBC2-834B-3234-DFBFEE744E45}"/>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22374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61BE-A6B0-F5E9-F149-BD148D4EE2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F54B5A-086E-C280-7E46-763E0AB02B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28DBF8-FF07-AB14-F9CE-BE7A696592A6}"/>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5" name="Footer Placeholder 4">
            <a:extLst>
              <a:ext uri="{FF2B5EF4-FFF2-40B4-BE49-F238E27FC236}">
                <a16:creationId xmlns:a16="http://schemas.microsoft.com/office/drawing/2014/main" id="{C9F1F1D2-0F03-4A8C-33C3-034D30E22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AA358-A19F-C97C-FC47-A96A3B853EBB}"/>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3656740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C0C9C8-52B4-2098-E9B6-C75B05CAF9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AF63DA-3250-121A-0AEF-34B7EAE25A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CFCC3-4539-B5DD-0590-0CCB7176EC92}"/>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5" name="Footer Placeholder 4">
            <a:extLst>
              <a:ext uri="{FF2B5EF4-FFF2-40B4-BE49-F238E27FC236}">
                <a16:creationId xmlns:a16="http://schemas.microsoft.com/office/drawing/2014/main" id="{7E463ACE-B75E-2B39-0892-2644F9803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4CA22-3636-FAA3-C4B5-416AB9B73E0C}"/>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370229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12F7-41B1-18E9-3E62-6EBB10FD4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8C2E33-EE47-A5DC-18B7-CEDDED9B0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E785D-3639-2B92-8805-93FAFAEBEC72}"/>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5" name="Footer Placeholder 4">
            <a:extLst>
              <a:ext uri="{FF2B5EF4-FFF2-40B4-BE49-F238E27FC236}">
                <a16:creationId xmlns:a16="http://schemas.microsoft.com/office/drawing/2014/main" id="{97B1871D-15CE-C506-2630-821A1538E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6F2261-76C6-E52B-20D8-8E1F967BD91C}"/>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57852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BAC8-840A-F104-A627-6059B5234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D6D794-8F7D-1236-6ACB-946D062424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B14118-A133-882F-8C6D-6DE8EADAF066}"/>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5" name="Footer Placeholder 4">
            <a:extLst>
              <a:ext uri="{FF2B5EF4-FFF2-40B4-BE49-F238E27FC236}">
                <a16:creationId xmlns:a16="http://schemas.microsoft.com/office/drawing/2014/main" id="{E3026C0A-8933-4326-2DE5-44AE2AE93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AB5133-FB78-E3E7-9537-F0A9B232F8C5}"/>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2900333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3DB1-D3BA-0A16-C7C5-CE9B465E7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001EE-BBC7-C139-4FE3-EEE03578DD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7442F4-255F-3F32-8500-619AAA4A42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88C12A-20AC-792E-7ED4-01DAEEE8E791}"/>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6" name="Footer Placeholder 5">
            <a:extLst>
              <a:ext uri="{FF2B5EF4-FFF2-40B4-BE49-F238E27FC236}">
                <a16:creationId xmlns:a16="http://schemas.microsoft.com/office/drawing/2014/main" id="{B673DE30-9A9C-181B-CC72-235D88324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BD2F4-81D3-B361-E362-FF6E5B583690}"/>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728884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849A-D281-D360-DC71-767D35EE12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0258CF-3F5E-6021-604E-7A7C7742C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FA37C-EC23-6075-48CC-1A59359AEF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467C85-6CA1-7CCF-826E-F05FCAECC6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A8F382-B2C2-4C25-789F-EAB76EF092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28914E-BA17-7317-FFDC-BB1A438BDCB9}"/>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8" name="Footer Placeholder 7">
            <a:extLst>
              <a:ext uri="{FF2B5EF4-FFF2-40B4-BE49-F238E27FC236}">
                <a16:creationId xmlns:a16="http://schemas.microsoft.com/office/drawing/2014/main" id="{71F4372F-9597-A5A7-06B2-3A7AB9E9AD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EC7000-BAF4-83B9-9257-1925D58D2342}"/>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173904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C4E4B-C8DC-99A2-CEAD-227D47A41B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7B2EB1-6081-931B-CF2D-A7ABD2C3FB56}"/>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4" name="Footer Placeholder 3">
            <a:extLst>
              <a:ext uri="{FF2B5EF4-FFF2-40B4-BE49-F238E27FC236}">
                <a16:creationId xmlns:a16="http://schemas.microsoft.com/office/drawing/2014/main" id="{AE0F0BFE-3439-D595-3CB8-4E8DD6130D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629FB-DEA8-C996-51D1-D6401B2D1A48}"/>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2963246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F13090-0045-4DD7-2667-80EE26176000}"/>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3" name="Footer Placeholder 2">
            <a:extLst>
              <a:ext uri="{FF2B5EF4-FFF2-40B4-BE49-F238E27FC236}">
                <a16:creationId xmlns:a16="http://schemas.microsoft.com/office/drawing/2014/main" id="{2A8A7F57-5FC4-BAB9-DA03-F6777D493C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8E2ECB-0D29-35AE-70A0-0F2FFA059BA5}"/>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236686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BDA2-170C-A910-6100-4B9E8A119D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01375-0478-ABC5-88A0-53BEF92FD7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5F8D9C-3BF5-00A4-A95F-6F7FEB2DC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D664AB-5B68-C2EA-CBDC-914DB82107A4}"/>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6" name="Footer Placeholder 5">
            <a:extLst>
              <a:ext uri="{FF2B5EF4-FFF2-40B4-BE49-F238E27FC236}">
                <a16:creationId xmlns:a16="http://schemas.microsoft.com/office/drawing/2014/main" id="{5724B2D9-810C-6460-C1AD-9F39BE30C9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812122-5382-5FEB-ECB0-41CB4C3281F0}"/>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3681754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00A6-2034-13A5-0D88-7F99B3B28A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198D18-C778-8A1A-B94D-43D0EDD1F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FA9199-39B6-D585-4F03-232014A4C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C319EA-B60D-6FCF-EB6C-25E4CD05A9B4}"/>
              </a:ext>
            </a:extLst>
          </p:cNvPr>
          <p:cNvSpPr>
            <a:spLocks noGrp="1"/>
          </p:cNvSpPr>
          <p:nvPr>
            <p:ph type="dt" sz="half" idx="10"/>
          </p:nvPr>
        </p:nvSpPr>
        <p:spPr/>
        <p:txBody>
          <a:bodyPr/>
          <a:lstStyle/>
          <a:p>
            <a:fld id="{96176243-2AFC-43FA-909B-8CA6B9FCFC9B}" type="datetimeFigureOut">
              <a:rPr lang="en-US" smtClean="0"/>
              <a:t>4/26/2025</a:t>
            </a:fld>
            <a:endParaRPr lang="en-US"/>
          </a:p>
        </p:txBody>
      </p:sp>
      <p:sp>
        <p:nvSpPr>
          <p:cNvPr id="6" name="Footer Placeholder 5">
            <a:extLst>
              <a:ext uri="{FF2B5EF4-FFF2-40B4-BE49-F238E27FC236}">
                <a16:creationId xmlns:a16="http://schemas.microsoft.com/office/drawing/2014/main" id="{7921B8AC-3048-74C8-74E6-7164B6AF43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4B72C-37DF-F838-A8FB-E7B0DB2599C9}"/>
              </a:ext>
            </a:extLst>
          </p:cNvPr>
          <p:cNvSpPr>
            <a:spLocks noGrp="1"/>
          </p:cNvSpPr>
          <p:nvPr>
            <p:ph type="sldNum" sz="quarter" idx="12"/>
          </p:nvPr>
        </p:nvSpPr>
        <p:spPr/>
        <p:txBody>
          <a:bodyPr/>
          <a:lstStyle/>
          <a:p>
            <a:fld id="{63E0CAFE-E1E6-4675-A06E-D383D54DED11}" type="slidenum">
              <a:rPr lang="en-US" smtClean="0"/>
              <a:t>‹#›</a:t>
            </a:fld>
            <a:endParaRPr lang="en-US"/>
          </a:p>
        </p:txBody>
      </p:sp>
    </p:spTree>
    <p:extLst>
      <p:ext uri="{BB962C8B-B14F-4D97-AF65-F5344CB8AC3E}">
        <p14:creationId xmlns:p14="http://schemas.microsoft.com/office/powerpoint/2010/main" val="255802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382C26-8AEB-71D3-63E6-F423B80CCE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819837-F725-45DD-B0C6-E56E4C654C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A5674-F0F8-305D-B15F-5675E1FF34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176243-2AFC-43FA-909B-8CA6B9FCFC9B}" type="datetimeFigureOut">
              <a:rPr lang="en-US" smtClean="0"/>
              <a:t>4/26/2025</a:t>
            </a:fld>
            <a:endParaRPr lang="en-US"/>
          </a:p>
        </p:txBody>
      </p:sp>
      <p:sp>
        <p:nvSpPr>
          <p:cNvPr id="5" name="Footer Placeholder 4">
            <a:extLst>
              <a:ext uri="{FF2B5EF4-FFF2-40B4-BE49-F238E27FC236}">
                <a16:creationId xmlns:a16="http://schemas.microsoft.com/office/drawing/2014/main" id="{45595FE9-7788-EFB8-8166-624F28C646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38A6A22-8BC0-A124-FC5D-5149DFA132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E0CAFE-E1E6-4675-A06E-D383D54DED11}" type="slidenum">
              <a:rPr lang="en-US" smtClean="0"/>
              <a:t>‹#›</a:t>
            </a:fld>
            <a:endParaRPr lang="en-US"/>
          </a:p>
        </p:txBody>
      </p:sp>
    </p:spTree>
    <p:extLst>
      <p:ext uri="{BB962C8B-B14F-4D97-AF65-F5344CB8AC3E}">
        <p14:creationId xmlns:p14="http://schemas.microsoft.com/office/powerpoint/2010/main" val="2209510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3.svg"/><Relationship Id="rId3" Type="http://schemas.openxmlformats.org/officeDocument/2006/relationships/image" Target="../media/image4.svg"/><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svg"/><Relationship Id="rId5" Type="http://schemas.openxmlformats.org/officeDocument/2006/relationships/image" Target="../media/image6.svg"/><Relationship Id="rId15" Type="http://schemas.openxmlformats.org/officeDocument/2006/relationships/image" Target="../media/image18.png"/><Relationship Id="rId10" Type="http://schemas.openxmlformats.org/officeDocument/2006/relationships/image" Target="../media/image16.sv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image" Target="../media/image14.sv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3.svg"/><Relationship Id="rId18" Type="http://schemas.openxmlformats.org/officeDocument/2006/relationships/diagramColors" Target="../diagrams/colors2.xml"/><Relationship Id="rId3" Type="http://schemas.openxmlformats.org/officeDocument/2006/relationships/image" Target="../media/image4.svg"/><Relationship Id="rId7" Type="http://schemas.openxmlformats.org/officeDocument/2006/relationships/image" Target="../media/image10.png"/><Relationship Id="rId12" Type="http://schemas.openxmlformats.org/officeDocument/2006/relationships/image" Target="../media/image12.png"/><Relationship Id="rId17" Type="http://schemas.openxmlformats.org/officeDocument/2006/relationships/diagramQuickStyle" Target="../diagrams/quickStyle2.xml"/><Relationship Id="rId2" Type="http://schemas.openxmlformats.org/officeDocument/2006/relationships/image" Target="../media/image3.png"/><Relationship Id="rId16" Type="http://schemas.openxmlformats.org/officeDocument/2006/relationships/diagramLayout" Target="../diagrams/layout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5" Type="http://schemas.openxmlformats.org/officeDocument/2006/relationships/diagramData" Target="../diagrams/data2.xml"/><Relationship Id="rId10" Type="http://schemas.openxmlformats.org/officeDocument/2006/relationships/image" Target="../media/image8.png"/><Relationship Id="rId19" Type="http://schemas.microsoft.com/office/2007/relationships/diagramDrawing" Target="../diagrams/drawing2.xml"/><Relationship Id="rId4" Type="http://schemas.openxmlformats.org/officeDocument/2006/relationships/image" Target="../media/image5.png"/><Relationship Id="rId9" Type="http://schemas.openxmlformats.org/officeDocument/2006/relationships/image" Target="../media/image11.svg"/><Relationship Id="rId1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github.com/MahmoudEsmat20029/Fire-Fighting-Robot/blob/main/sketch_mar15a.in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3.svg"/><Relationship Id="rId3" Type="http://schemas.openxmlformats.org/officeDocument/2006/relationships/image" Target="../media/image4.svg"/><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5" Type="http://schemas.openxmlformats.org/officeDocument/2006/relationships/image" Target="../media/image32.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1.svg"/><Relationship Id="rId1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svg"/><Relationship Id="rId3" Type="http://schemas.openxmlformats.org/officeDocument/2006/relationships/slideLayout" Target="../slideLayouts/slideLayout7.xml"/><Relationship Id="rId7" Type="http://schemas.openxmlformats.org/officeDocument/2006/relationships/image" Target="../media/image6.svg"/><Relationship Id="rId12" Type="http://schemas.openxmlformats.org/officeDocument/2006/relationships/image" Target="../media/image8.png"/><Relationship Id="rId17" Type="http://schemas.openxmlformats.org/officeDocument/2006/relationships/image" Target="../media/image35.png"/><Relationship Id="rId2" Type="http://schemas.microsoft.com/office/2007/relationships/media" Target="../media/media1.mp4"/><Relationship Id="rId16" Type="http://schemas.openxmlformats.org/officeDocument/2006/relationships/image" Target="../media/image14.svg"/><Relationship Id="rId1" Type="http://schemas.openxmlformats.org/officeDocument/2006/relationships/video" Target="NULL" TargetMode="External"/><Relationship Id="rId6" Type="http://schemas.openxmlformats.org/officeDocument/2006/relationships/image" Target="../media/image5.png"/><Relationship Id="rId11" Type="http://schemas.openxmlformats.org/officeDocument/2006/relationships/image" Target="../media/image11.svg"/><Relationship Id="rId5" Type="http://schemas.openxmlformats.org/officeDocument/2006/relationships/image" Target="../media/image4.svg"/><Relationship Id="rId15" Type="http://schemas.openxmlformats.org/officeDocument/2006/relationships/image" Target="../media/image13.svg"/><Relationship Id="rId10" Type="http://schemas.openxmlformats.org/officeDocument/2006/relationships/image" Target="../media/image15.svg"/><Relationship Id="rId4" Type="http://schemas.openxmlformats.org/officeDocument/2006/relationships/image" Target="../media/image3.png"/><Relationship Id="rId9" Type="http://schemas.openxmlformats.org/officeDocument/2006/relationships/image" Target="../media/image10.png"/><Relationship Id="rId1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0LPs_nVv644?si=gmAhXaNOhfsSTF6h" TargetMode="External"/><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sv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3.svg"/><Relationship Id="rId3" Type="http://schemas.openxmlformats.org/officeDocument/2006/relationships/image" Target="../media/image4.svg"/><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3.svg"/><Relationship Id="rId3" Type="http://schemas.openxmlformats.org/officeDocument/2006/relationships/image" Target="../media/image4.svg"/><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3.svg"/><Relationship Id="rId3" Type="http://schemas.openxmlformats.org/officeDocument/2006/relationships/image" Target="../media/image4.svg"/><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6.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3.svg"/><Relationship Id="rId3" Type="http://schemas.openxmlformats.org/officeDocument/2006/relationships/image" Target="../media/image4.svg"/><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svg"/><Relationship Id="rId5" Type="http://schemas.openxmlformats.org/officeDocument/2006/relationships/image" Target="../media/image6.svg"/><Relationship Id="rId15" Type="http://schemas.openxmlformats.org/officeDocument/2006/relationships/image" Target="../media/image17.png"/><Relationship Id="rId10" Type="http://schemas.openxmlformats.org/officeDocument/2006/relationships/image" Target="../media/image16.sv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8" name="Rectangle 109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676B6D-A9DE-4328-47B2-89C6BB5D5353}"/>
              </a:ext>
            </a:extLst>
          </p:cNvPr>
          <p:cNvSpPr>
            <a:spLocks noGrp="1"/>
          </p:cNvSpPr>
          <p:nvPr>
            <p:ph type="title"/>
          </p:nvPr>
        </p:nvSpPr>
        <p:spPr>
          <a:xfrm>
            <a:off x="6330272" y="467272"/>
            <a:ext cx="5438975" cy="848182"/>
          </a:xfrm>
        </p:spPr>
        <p:txBody>
          <a:bodyPr anchor="b">
            <a:normAutofit fontScale="90000"/>
          </a:bodyPr>
          <a:lstStyle/>
          <a:p>
            <a:r>
              <a:rPr lang="en-US" sz="4800" dirty="0">
                <a:latin typeface="ADLaM Display" panose="02010000000000000000" pitchFamily="2" charset="0"/>
                <a:ea typeface="ADLaM Display" panose="02010000000000000000" pitchFamily="2" charset="0"/>
                <a:cs typeface="ADLaM Display" panose="02010000000000000000" pitchFamily="2" charset="0"/>
              </a:rPr>
              <a:t>Fire Fighting Robot</a:t>
            </a:r>
          </a:p>
        </p:txBody>
      </p:sp>
      <p:sp>
        <p:nvSpPr>
          <p:cNvPr id="1099" name="Oval 109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irefighter Robot Stock Illustrations – 253 Firefighter Robot Stock  Illustrations, Vectors &amp; Clipart - Dreamstime">
            <a:extLst>
              <a:ext uri="{FF2B5EF4-FFF2-40B4-BE49-F238E27FC236}">
                <a16:creationId xmlns:a16="http://schemas.microsoft.com/office/drawing/2014/main" id="{B593043C-AF79-17EA-16A3-5EEB0D31E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110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101"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1103"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104"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110" name="TextBox 4">
            <a:extLst>
              <a:ext uri="{FF2B5EF4-FFF2-40B4-BE49-F238E27FC236}">
                <a16:creationId xmlns:a16="http://schemas.microsoft.com/office/drawing/2014/main" id="{B95AE076-0415-6E62-05CA-25181BEF53C3}"/>
              </a:ext>
            </a:extLst>
          </p:cNvPr>
          <p:cNvGraphicFramePr/>
          <p:nvPr>
            <p:extLst>
              <p:ext uri="{D42A27DB-BD31-4B8C-83A1-F6EECF244321}">
                <p14:modId xmlns:p14="http://schemas.microsoft.com/office/powerpoint/2010/main" val="737189943"/>
              </p:ext>
            </p:extLst>
          </p:nvPr>
        </p:nvGraphicFramePr>
        <p:xfrm>
          <a:off x="6147819" y="1562696"/>
          <a:ext cx="5168730" cy="4581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2683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3820D-1D44-E451-1AED-9495B69A3A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EFBDEF-A892-8486-D256-2803E3AD883F}"/>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7F88B0C2-E6E9-54AF-AEB2-4F057574A8DB}"/>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0FBE2D5C-31C7-E855-5952-23DD9C54B670}"/>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3B4326C7-E74B-1083-E905-9C932BEF6E78}"/>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6E1FB858-1800-F1B9-E9D4-A59CA601C4D7}"/>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9B987E5E-76C3-AC7B-BF89-442BD488CCCA}"/>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8FA359BA-BAFA-653F-9434-36AF01312F86}"/>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a:extLst>
              <a:ext uri="{FF2B5EF4-FFF2-40B4-BE49-F238E27FC236}">
                <a16:creationId xmlns:a16="http://schemas.microsoft.com/office/drawing/2014/main" id="{F66D5528-7566-5E48-7D7F-27499E13F893}"/>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1D01A8B2-903F-77E4-4688-8F60A66FCE20}"/>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7A6FFF36-E7B2-DDB0-FBA1-124926A24A55}"/>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DA378CBA-E277-05CC-7057-C5384EC9BC74}"/>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73C3BA7F-EA05-9E7A-A624-FC6E2C8E1519}"/>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0B872545-CEB6-38B8-4ADC-029DD69D5005}"/>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F09F30F8-E2A6-7B6B-6759-DD3D3C0EB9E6}"/>
              </a:ext>
            </a:extLst>
          </p:cNvPr>
          <p:cNvSpPr/>
          <p:nvPr/>
        </p:nvSpPr>
        <p:spPr>
          <a:xfrm>
            <a:off x="149557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02CCF781-C1E5-B809-3DDD-48E78B19E6D4}"/>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8B2BA06E-BC44-DFC5-8D58-FEC0416CDC63}"/>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06CB4C94-9B5F-A324-4EDB-2B839345C5FB}"/>
              </a:ext>
            </a:extLst>
          </p:cNvPr>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552F4D05-FA66-2AA4-C1A2-DCA4E9A24C9C}"/>
              </a:ext>
            </a:extLst>
          </p:cNvPr>
          <p:cNvSpPr/>
          <p:nvPr/>
        </p:nvSpPr>
        <p:spPr>
          <a:xfrm>
            <a:off x="1499743" y="316904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49319BA6-B805-EE51-72F8-0062046093EA}"/>
              </a:ext>
            </a:extLst>
          </p:cNvPr>
          <p:cNvSpPr/>
          <p:nvPr/>
        </p:nvSpPr>
        <p:spPr>
          <a:xfrm>
            <a:off x="3489856" y="3157020"/>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88F903EE-625C-CCD5-DE3F-F51321645A44}"/>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C0F77BF1-7AB6-ED8E-0D7E-4D575F5C35D9}"/>
              </a:ext>
            </a:extLst>
          </p:cNvPr>
          <p:cNvSpPr/>
          <p:nvPr/>
        </p:nvSpPr>
        <p:spPr>
          <a:xfrm>
            <a:off x="832313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D2526D55-B2E4-D2C9-5ECA-75366B438FE2}"/>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5EBF3965-E994-F9B5-0D1A-B94F0EB04786}"/>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E047DF1B-603F-7164-10F3-F6D302E39D07}"/>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9BD6823D-B69B-684E-AEFB-9C18CE0044FC}"/>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6A872771-83F2-6D42-FBBE-C406E6331E97}"/>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FC2E74C2-B15D-30BE-BE07-B92992BB710B}"/>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dirty="0">
                <a:solidFill>
                  <a:srgbClr val="343434"/>
                </a:solidFill>
                <a:latin typeface="Helvetica World Bold"/>
                <a:ea typeface="Helvetica World Bold"/>
                <a:cs typeface="Helvetica World Bold"/>
                <a:sym typeface="Helvetica World Bold"/>
              </a:rPr>
              <a:t>Abstract</a:t>
            </a:r>
          </a:p>
        </p:txBody>
      </p:sp>
      <p:sp>
        <p:nvSpPr>
          <p:cNvPr id="30" name="Freeform 22">
            <a:extLst>
              <a:ext uri="{FF2B5EF4-FFF2-40B4-BE49-F238E27FC236}">
                <a16:creationId xmlns:a16="http://schemas.microsoft.com/office/drawing/2014/main" id="{5FB228DD-8945-7E69-3388-CEDE936150E8}"/>
              </a:ext>
            </a:extLst>
          </p:cNvPr>
          <p:cNvSpPr/>
          <p:nvPr/>
        </p:nvSpPr>
        <p:spPr>
          <a:xfrm>
            <a:off x="1009415" y="1675565"/>
            <a:ext cx="2123486" cy="685795"/>
          </a:xfrm>
          <a:custGeom>
            <a:avLst/>
            <a:gdLst/>
            <a:ahLst/>
            <a:cxnLst/>
            <a:rect l="l" t="t" r="r" b="b"/>
            <a:pathLst>
              <a:path w="4114747" h="1294275">
                <a:moveTo>
                  <a:pt x="0" y="0"/>
                </a:moveTo>
                <a:lnTo>
                  <a:pt x="4114747" y="0"/>
                </a:lnTo>
                <a:lnTo>
                  <a:pt x="4114747" y="1294275"/>
                </a:lnTo>
                <a:lnTo>
                  <a:pt x="0" y="1294275"/>
                </a:lnTo>
                <a:lnTo>
                  <a:pt x="0" y="0"/>
                </a:lnTo>
                <a:close/>
              </a:path>
            </a:pathLst>
          </a:custGeom>
          <a:blipFill>
            <a:blip r:embed="rId9">
              <a:extLst>
                <a:ext uri="{96DAC541-7B7A-43D3-8B79-37D633B846F1}">
                  <asvg:svgBlip xmlns:asvg="http://schemas.microsoft.com/office/drawing/2016/SVG/main" r:embed="rId14"/>
                </a:ext>
              </a:extLst>
            </a:blip>
            <a:stretch>
              <a:fillRect/>
            </a:stretch>
          </a:blipFill>
        </p:spPr>
        <p:txBody>
          <a:bodyPr/>
          <a:lstStyle/>
          <a:p>
            <a:endParaRPr lang="en-US" sz="1200"/>
          </a:p>
        </p:txBody>
      </p:sp>
      <p:sp>
        <p:nvSpPr>
          <p:cNvPr id="31" name="TextBox 30">
            <a:extLst>
              <a:ext uri="{FF2B5EF4-FFF2-40B4-BE49-F238E27FC236}">
                <a16:creationId xmlns:a16="http://schemas.microsoft.com/office/drawing/2014/main" id="{906E5852-B73B-DF60-3067-6300AB397774}"/>
              </a:ext>
            </a:extLst>
          </p:cNvPr>
          <p:cNvSpPr txBox="1"/>
          <p:nvPr/>
        </p:nvSpPr>
        <p:spPr>
          <a:xfrm>
            <a:off x="1108639" y="1787629"/>
            <a:ext cx="2381217" cy="461665"/>
          </a:xfrm>
          <a:prstGeom prst="rect">
            <a:avLst/>
          </a:prstGeom>
          <a:noFill/>
        </p:spPr>
        <p:txBody>
          <a:bodyPr wrap="square" rtlCol="0">
            <a:spAutoFit/>
          </a:bodyPr>
          <a:lstStyle/>
          <a:p>
            <a:r>
              <a:rPr lang="en-US" sz="2400" dirty="0">
                <a:solidFill>
                  <a:schemeClr val="tx2">
                    <a:lumMod val="75000"/>
                    <a:lumOff val="25000"/>
                  </a:schemeClr>
                </a:solidFill>
                <a:latin typeface="Amasis MT Pro Medium" panose="02040604050005020304" pitchFamily="18" charset="0"/>
                <a:ea typeface="Calibri" panose="020F0502020204030204" pitchFamily="34" charset="0"/>
                <a:cs typeface="Calibri" panose="020F0502020204030204" pitchFamily="34" charset="0"/>
              </a:rPr>
              <a:t>Circuit Diagram</a:t>
            </a:r>
          </a:p>
        </p:txBody>
      </p:sp>
      <p:pic>
        <p:nvPicPr>
          <p:cNvPr id="29" name="Picture 1">
            <a:extLst>
              <a:ext uri="{FF2B5EF4-FFF2-40B4-BE49-F238E27FC236}">
                <a16:creationId xmlns:a16="http://schemas.microsoft.com/office/drawing/2014/main" id="{43A0C2DD-D153-0BBB-53EC-BFC2D535B60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4038" b="10000"/>
          <a:stretch/>
        </p:blipFill>
        <p:spPr bwMode="auto">
          <a:xfrm>
            <a:off x="3585112" y="1626677"/>
            <a:ext cx="7092114" cy="416087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085159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9" name="Rectangle 4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Rectangle 4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3" name="Freeform: Shape 4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32092B7-93BC-E44F-B3E8-B7F416F4F85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effectLst>
                  <a:outerShdw blurRad="38100" dist="38100" dir="2700000" algn="tl">
                    <a:srgbClr val="000000">
                      <a:alpha val="43137"/>
                    </a:srgbClr>
                  </a:outerShdw>
                </a:effectLst>
                <a:latin typeface="+mj-lt"/>
                <a:ea typeface="+mj-ea"/>
                <a:cs typeface="+mj-cs"/>
              </a:rPr>
              <a:t>FlowChart</a:t>
            </a:r>
          </a:p>
        </p:txBody>
      </p:sp>
      <p:pic>
        <p:nvPicPr>
          <p:cNvPr id="36" name="Picture 4" descr="A screenshot of a computer screen&#10;&#10;AI-generated content may be incorrect.">
            <a:extLst>
              <a:ext uri="{FF2B5EF4-FFF2-40B4-BE49-F238E27FC236}">
                <a16:creationId xmlns:a16="http://schemas.microsoft.com/office/drawing/2014/main" id="{14348222-ABBE-E9C4-A12D-2CA1D106D0E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6005025" y="467208"/>
            <a:ext cx="4220553" cy="5923584"/>
          </a:xfrm>
          <a:prstGeom prst="rect">
            <a:avLst/>
          </a:prstGeom>
          <a:noFill/>
        </p:spPr>
      </p:pic>
    </p:spTree>
    <p:extLst>
      <p:ext uri="{BB962C8B-B14F-4D97-AF65-F5344CB8AC3E}">
        <p14:creationId xmlns:p14="http://schemas.microsoft.com/office/powerpoint/2010/main" val="172980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C56D5-5D15-8D1A-14A5-4F5FBDCF95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2EA036-72C2-C6AB-898E-19FAB5D5B7EC}"/>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CDB3014C-D3F9-3AA4-B062-F37C25AD6971}"/>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B59AD1D4-87B0-3CA1-3141-F681DB864882}"/>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8F1D9AFA-3B2A-BF83-89FE-A51649B3DFEB}"/>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3DEE49D0-7A1E-9C1F-6E44-A3C9054441AD}"/>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B5646146-4BE6-9B6A-EE92-543AEB1C8878}"/>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60103165-1312-2797-04F2-166A6298B3CE}"/>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a:extLst>
              <a:ext uri="{FF2B5EF4-FFF2-40B4-BE49-F238E27FC236}">
                <a16:creationId xmlns:a16="http://schemas.microsoft.com/office/drawing/2014/main" id="{49263981-7C21-35A0-FA3C-DD31A10078B9}"/>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557EBF04-6F61-A9DA-1D65-B97B34C01E81}"/>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037C8A42-CD90-6239-86EC-ABDBF632A8A5}"/>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72FA4541-F535-2CC7-A448-10D9CA3E13A2}"/>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BD385436-F9A5-5611-D64E-E464A65A859A}"/>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221EFE5C-3CF3-3E9E-00E1-03EE9198A42B}"/>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98E77E89-D5DC-33B0-FA86-FA98D6D5C8AA}"/>
              </a:ext>
            </a:extLst>
          </p:cNvPr>
          <p:cNvSpPr/>
          <p:nvPr/>
        </p:nvSpPr>
        <p:spPr>
          <a:xfrm>
            <a:off x="149557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EA2B301D-D899-9312-936D-ABA2B39640D3}"/>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4B6C1056-CCE2-1166-BF08-B0B2C2C675AB}"/>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6BDE6759-7A9B-ED6E-0FB0-DEF7EB5356DE}"/>
              </a:ext>
            </a:extLst>
          </p:cNvPr>
          <p:cNvSpPr/>
          <p:nvPr/>
        </p:nvSpPr>
        <p:spPr>
          <a:xfrm>
            <a:off x="834229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C8599FAC-F770-2D99-EE7C-8D4E27F64D3A}"/>
              </a:ext>
            </a:extLst>
          </p:cNvPr>
          <p:cNvSpPr/>
          <p:nvPr/>
        </p:nvSpPr>
        <p:spPr>
          <a:xfrm>
            <a:off x="1487711" y="3153003"/>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6C45A5FF-D041-BC73-04D5-2F7E62F9EE85}"/>
              </a:ext>
            </a:extLst>
          </p:cNvPr>
          <p:cNvSpPr/>
          <p:nvPr/>
        </p:nvSpPr>
        <p:spPr>
          <a:xfrm>
            <a:off x="3510926" y="3167137"/>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61246792-A0A5-8955-7C90-0B33D8C5A5C4}"/>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496B34AF-2F73-601C-8538-FC99B89502E2}"/>
              </a:ext>
            </a:extLst>
          </p:cNvPr>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ACBB9670-8CFB-1F02-07F5-25911FB87AEA}"/>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E1BBDCBB-D9AC-B32E-F8B5-32210B9C9125}"/>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4445D2FF-285B-D503-C56A-69EC80B1A899}"/>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F5401E43-2F5C-0331-2AF2-E035AE496FBC}"/>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C4DDA7CA-5D74-1339-8DA7-4C3189440076}"/>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6E1193B8-D61E-FAD0-7007-4317B33A1AFF}"/>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dirty="0">
                <a:solidFill>
                  <a:srgbClr val="343434"/>
                </a:solidFill>
                <a:latin typeface="Helvetica World Bold"/>
                <a:ea typeface="Helvetica World Bold"/>
                <a:cs typeface="Helvetica World Bold"/>
                <a:sym typeface="Helvetica World Bold"/>
              </a:rPr>
              <a:t>Abstract</a:t>
            </a:r>
          </a:p>
        </p:txBody>
      </p:sp>
      <p:sp>
        <p:nvSpPr>
          <p:cNvPr id="29" name="Freeform 22">
            <a:extLst>
              <a:ext uri="{FF2B5EF4-FFF2-40B4-BE49-F238E27FC236}">
                <a16:creationId xmlns:a16="http://schemas.microsoft.com/office/drawing/2014/main" id="{1F54EFA9-3FEA-81DA-33D8-483E3A24C3CE}"/>
              </a:ext>
            </a:extLst>
          </p:cNvPr>
          <p:cNvSpPr/>
          <p:nvPr/>
        </p:nvSpPr>
        <p:spPr>
          <a:xfrm>
            <a:off x="1009415" y="1675565"/>
            <a:ext cx="2123486" cy="685795"/>
          </a:xfrm>
          <a:custGeom>
            <a:avLst/>
            <a:gdLst/>
            <a:ahLst/>
            <a:cxnLst/>
            <a:rect l="l" t="t" r="r" b="b"/>
            <a:pathLst>
              <a:path w="4114747" h="1294275">
                <a:moveTo>
                  <a:pt x="0" y="0"/>
                </a:moveTo>
                <a:lnTo>
                  <a:pt x="4114747" y="0"/>
                </a:lnTo>
                <a:lnTo>
                  <a:pt x="4114747" y="1294275"/>
                </a:lnTo>
                <a:lnTo>
                  <a:pt x="0" y="1294275"/>
                </a:lnTo>
                <a:lnTo>
                  <a:pt x="0" y="0"/>
                </a:lnTo>
                <a:close/>
              </a:path>
            </a:pathLst>
          </a:custGeom>
          <a:blipFill>
            <a:blip r:embed="rId10">
              <a:extLst>
                <a:ext uri="{96DAC541-7B7A-43D3-8B79-37D633B846F1}">
                  <asvg:svgBlip xmlns:asvg="http://schemas.microsoft.com/office/drawing/2016/SVG/main" r:embed="rId14"/>
                </a:ext>
              </a:extLst>
            </a:blip>
            <a:stretch>
              <a:fillRect/>
            </a:stretch>
          </a:blipFill>
        </p:spPr>
        <p:txBody>
          <a:bodyPr/>
          <a:lstStyle/>
          <a:p>
            <a:endParaRPr lang="en-US" sz="1200"/>
          </a:p>
        </p:txBody>
      </p:sp>
      <p:sp>
        <p:nvSpPr>
          <p:cNvPr id="30" name="TextBox 29">
            <a:extLst>
              <a:ext uri="{FF2B5EF4-FFF2-40B4-BE49-F238E27FC236}">
                <a16:creationId xmlns:a16="http://schemas.microsoft.com/office/drawing/2014/main" id="{30887456-A798-F31C-79D8-473A5F4EB97C}"/>
              </a:ext>
            </a:extLst>
          </p:cNvPr>
          <p:cNvSpPr txBox="1"/>
          <p:nvPr/>
        </p:nvSpPr>
        <p:spPr>
          <a:xfrm>
            <a:off x="1108639" y="1787629"/>
            <a:ext cx="4419351" cy="461665"/>
          </a:xfrm>
          <a:prstGeom prst="rect">
            <a:avLst/>
          </a:prstGeom>
          <a:noFill/>
        </p:spPr>
        <p:txBody>
          <a:bodyPr wrap="square" rtlCol="0">
            <a:spAutoFit/>
          </a:bodyPr>
          <a:lstStyle/>
          <a:p>
            <a:r>
              <a:rPr lang="en-US" sz="2400" dirty="0">
                <a:solidFill>
                  <a:schemeClr val="tx2">
                    <a:lumMod val="75000"/>
                    <a:lumOff val="25000"/>
                  </a:schemeClr>
                </a:solidFill>
                <a:latin typeface="Amasis MT Pro Medium" panose="02040604050005020304" pitchFamily="18" charset="0"/>
                <a:ea typeface="Calibri" panose="020F0502020204030204" pitchFamily="34" charset="0"/>
                <a:cs typeface="Calibri" panose="020F0502020204030204" pitchFamily="34" charset="0"/>
              </a:rPr>
              <a:t>Functional modules of code</a:t>
            </a:r>
          </a:p>
        </p:txBody>
      </p:sp>
      <p:graphicFrame>
        <p:nvGraphicFramePr>
          <p:cNvPr id="31" name="Content Placeholder 2">
            <a:extLst>
              <a:ext uri="{FF2B5EF4-FFF2-40B4-BE49-F238E27FC236}">
                <a16:creationId xmlns:a16="http://schemas.microsoft.com/office/drawing/2014/main" id="{95AF174D-2D20-B382-48B9-7708E714A82A}"/>
              </a:ext>
            </a:extLst>
          </p:cNvPr>
          <p:cNvGraphicFramePr>
            <a:graphicFrameLocks/>
          </p:cNvGraphicFramePr>
          <p:nvPr>
            <p:extLst>
              <p:ext uri="{D42A27DB-BD31-4B8C-83A1-F6EECF244321}">
                <p14:modId xmlns:p14="http://schemas.microsoft.com/office/powerpoint/2010/main" val="1191396991"/>
              </p:ext>
            </p:extLst>
          </p:nvPr>
        </p:nvGraphicFramePr>
        <p:xfrm>
          <a:off x="1585751" y="2623672"/>
          <a:ext cx="9412600" cy="306648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380324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90EB09-D0E0-088C-A2D9-8CAD5EB099F2}"/>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effectLst>
                  <a:outerShdw blurRad="38100" dist="38100" dir="2700000" algn="tl">
                    <a:srgbClr val="000000">
                      <a:alpha val="43137"/>
                    </a:srgbClr>
                  </a:outerShdw>
                </a:effectLst>
              </a:rPr>
              <a:t>Hierarchical Relationship</a:t>
            </a:r>
          </a:p>
        </p:txBody>
      </p:sp>
      <p:graphicFrame>
        <p:nvGraphicFramePr>
          <p:cNvPr id="5" name="Content Placeholder 2">
            <a:extLst>
              <a:ext uri="{FF2B5EF4-FFF2-40B4-BE49-F238E27FC236}">
                <a16:creationId xmlns:a16="http://schemas.microsoft.com/office/drawing/2014/main" id="{58368B3D-E32B-C102-E1BF-02D64AF7BA08}"/>
              </a:ext>
            </a:extLst>
          </p:cNvPr>
          <p:cNvGraphicFramePr>
            <a:graphicFrameLocks noGrp="1"/>
          </p:cNvGraphicFramePr>
          <p:nvPr>
            <p:ph idx="1"/>
            <p:extLst>
              <p:ext uri="{D42A27DB-BD31-4B8C-83A1-F6EECF244321}">
                <p14:modId xmlns:p14="http://schemas.microsoft.com/office/powerpoint/2010/main" val="410964024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80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61DBECF-9538-2116-98D2-2C6FDC3D2654}"/>
              </a:ext>
            </a:extLst>
          </p:cNvPr>
          <p:cNvSpPr>
            <a:spLocks noGrp="1"/>
          </p:cNvSpPr>
          <p:nvPr>
            <p:ph type="title"/>
          </p:nvPr>
        </p:nvSpPr>
        <p:spPr>
          <a:xfrm>
            <a:off x="838200" y="365125"/>
            <a:ext cx="5393361" cy="1325563"/>
          </a:xfrm>
        </p:spPr>
        <p:txBody>
          <a:bodyPr>
            <a:normAutofit/>
          </a:bodyPr>
          <a:lstStyle/>
          <a:p>
            <a:r>
              <a:rPr lang="en-US"/>
              <a:t>Code Documentation</a:t>
            </a:r>
          </a:p>
        </p:txBody>
      </p:sp>
      <p:sp>
        <p:nvSpPr>
          <p:cNvPr id="120" name="Content Placeholder 2">
            <a:extLst>
              <a:ext uri="{FF2B5EF4-FFF2-40B4-BE49-F238E27FC236}">
                <a16:creationId xmlns:a16="http://schemas.microsoft.com/office/drawing/2014/main" id="{B49575B3-60D2-F778-8868-DDB42B87C843}"/>
              </a:ext>
            </a:extLst>
          </p:cNvPr>
          <p:cNvSpPr>
            <a:spLocks noGrp="1"/>
          </p:cNvSpPr>
          <p:nvPr>
            <p:ph idx="1"/>
          </p:nvPr>
        </p:nvSpPr>
        <p:spPr>
          <a:xfrm>
            <a:off x="694842" y="1825625"/>
            <a:ext cx="5536719" cy="4351338"/>
          </a:xfrm>
        </p:spPr>
        <p:txBody>
          <a:bodyPr>
            <a:normAutofit/>
          </a:bodyPr>
          <a:lstStyle/>
          <a:p>
            <a:r>
              <a:rPr lang="en-US" dirty="0">
                <a:latin typeface="Amasis MT Pro Light" panose="02040304050005020304" pitchFamily="18" charset="0"/>
              </a:rPr>
              <a:t>Inline comments throughout the code explain pin functions, logic for movement, sensor reading, and fire handling.</a:t>
            </a:r>
          </a:p>
          <a:p>
            <a:pPr marL="0" indent="0">
              <a:buNone/>
            </a:pPr>
            <a:endParaRPr lang="en-US" sz="600" dirty="0">
              <a:latin typeface="Amasis MT Pro Light" panose="02040304050005020304" pitchFamily="18" charset="0"/>
            </a:endParaRPr>
          </a:p>
          <a:p>
            <a:r>
              <a:rPr lang="en-US" dirty="0">
                <a:latin typeface="Amasis MT Pro Light" panose="02040304050005020304" pitchFamily="18" charset="0"/>
              </a:rPr>
              <a:t>Function names are </a:t>
            </a:r>
            <a:r>
              <a:rPr lang="en-US" sz="2400" dirty="0">
                <a:latin typeface="Amasis MT Pro Light" panose="02040304050005020304" pitchFamily="18" charset="0"/>
              </a:rPr>
              <a:t>self-explanatory </a:t>
            </a:r>
            <a:r>
              <a:rPr lang="en-US" dirty="0">
                <a:latin typeface="Amasis MT Pro Light" panose="02040304050005020304" pitchFamily="18" charset="0"/>
              </a:rPr>
              <a:t>and modular, improving code readability.</a:t>
            </a:r>
          </a:p>
          <a:p>
            <a:pPr marL="0" indent="0">
              <a:buNone/>
            </a:pPr>
            <a:endParaRPr lang="en-US" sz="700" dirty="0">
              <a:latin typeface="Amasis MT Pro Light" panose="02040304050005020304" pitchFamily="18" charset="0"/>
            </a:endParaRPr>
          </a:p>
          <a:p>
            <a:r>
              <a:rPr lang="en-US" b="1" dirty="0">
                <a:solidFill>
                  <a:schemeClr val="tx2">
                    <a:lumMod val="75000"/>
                    <a:lumOff val="25000"/>
                  </a:schemeClr>
                </a:solidFill>
                <a:latin typeface="Amasis MT Pro Light" panose="02040304050005020304" pitchFamily="18" charset="0"/>
              </a:rPr>
              <a:t>GitHub Link: </a:t>
            </a:r>
            <a:r>
              <a:rPr lang="en-US" dirty="0">
                <a:latin typeface="Amasis MT Pro Light" panose="02040304050005020304" pitchFamily="18" charset="0"/>
                <a:hlinkClick r:id="rId2"/>
              </a:rPr>
              <a:t>Firefighting Robot</a:t>
            </a:r>
            <a:r>
              <a:rPr lang="en-US" b="1" dirty="0">
                <a:solidFill>
                  <a:schemeClr val="tx2">
                    <a:lumMod val="75000"/>
                    <a:lumOff val="25000"/>
                  </a:schemeClr>
                </a:solidFill>
                <a:latin typeface="Amasis MT Pro Light" panose="02040304050005020304" pitchFamily="18" charset="0"/>
                <a:hlinkClick r:id="rId2"/>
              </a:rPr>
              <a:t> </a:t>
            </a:r>
            <a:endParaRPr lang="en-US" b="1" dirty="0">
              <a:solidFill>
                <a:schemeClr val="tx2">
                  <a:lumMod val="75000"/>
                  <a:lumOff val="25000"/>
                </a:schemeClr>
              </a:solidFill>
              <a:latin typeface="Amasis MT Pro Light" panose="02040304050005020304" pitchFamily="18" charset="0"/>
            </a:endParaRPr>
          </a:p>
          <a:p>
            <a:pPr marL="0" indent="0">
              <a:buNone/>
            </a:pPr>
            <a:endParaRPr lang="en-US" dirty="0"/>
          </a:p>
        </p:txBody>
      </p:sp>
      <p:pic>
        <p:nvPicPr>
          <p:cNvPr id="5" name="Picture 4" descr="Computer script on a screen">
            <a:extLst>
              <a:ext uri="{FF2B5EF4-FFF2-40B4-BE49-F238E27FC236}">
                <a16:creationId xmlns:a16="http://schemas.microsoft.com/office/drawing/2014/main" id="{5263C96E-AA26-E0C2-A640-D062C488516A}"/>
              </a:ext>
            </a:extLst>
          </p:cNvPr>
          <p:cNvPicPr>
            <a:picLocks noChangeAspect="1"/>
          </p:cNvPicPr>
          <p:nvPr/>
        </p:nvPicPr>
        <p:blipFill>
          <a:blip r:embed="rId3"/>
          <a:srcRect r="33249"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4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DF74-F83A-60B4-66E2-45360AA64D87}"/>
              </a:ext>
            </a:extLst>
          </p:cNvPr>
          <p:cNvSpPr>
            <a:spLocks noGrp="1"/>
          </p:cNvSpPr>
          <p:nvPr>
            <p:ph type="title"/>
          </p:nvPr>
        </p:nvSpPr>
        <p:spPr>
          <a:xfrm>
            <a:off x="704088" y="909637"/>
            <a:ext cx="4397556" cy="1316736"/>
          </a:xfrm>
        </p:spPr>
        <p:txBody>
          <a:bodyPr>
            <a:normAutofit/>
          </a:bodyPr>
          <a:lstStyle/>
          <a:p>
            <a:r>
              <a:rPr lang="en-US"/>
              <a:t>System Requirements</a:t>
            </a:r>
            <a:endParaRPr lang="en-US" dirty="0"/>
          </a:p>
        </p:txBody>
      </p:sp>
      <p:sp>
        <p:nvSpPr>
          <p:cNvPr id="3" name="Content Placeholder 2">
            <a:extLst>
              <a:ext uri="{FF2B5EF4-FFF2-40B4-BE49-F238E27FC236}">
                <a16:creationId xmlns:a16="http://schemas.microsoft.com/office/drawing/2014/main" id="{901B7085-BF18-706F-982F-9C9917E80BBF}"/>
              </a:ext>
            </a:extLst>
          </p:cNvPr>
          <p:cNvSpPr>
            <a:spLocks noGrp="1"/>
          </p:cNvSpPr>
          <p:nvPr>
            <p:ph idx="1"/>
          </p:nvPr>
        </p:nvSpPr>
        <p:spPr>
          <a:xfrm>
            <a:off x="867904" y="2406186"/>
            <a:ext cx="5228096" cy="3983928"/>
          </a:xfrm>
        </p:spPr>
        <p:txBody>
          <a:bodyPr>
            <a:normAutofit/>
          </a:bodyPr>
          <a:lstStyle/>
          <a:p>
            <a:r>
              <a:rPr lang="en-US" sz="2000"/>
              <a:t>Microcontroller. Arduino Uno or compatible board</a:t>
            </a:r>
          </a:p>
          <a:p>
            <a:r>
              <a:rPr lang="en-US" sz="2000"/>
              <a:t>Motor Driver: L298N Dual H-Bridge</a:t>
            </a:r>
          </a:p>
          <a:p>
            <a:r>
              <a:rPr lang="en-US" sz="2000"/>
              <a:t>Sensors: IR flame sensors (connected to analog pins A0, A1, A2)</a:t>
            </a:r>
          </a:p>
          <a:p>
            <a:r>
              <a:rPr lang="en-US" sz="2000"/>
              <a:t>Actuators:</a:t>
            </a:r>
          </a:p>
          <a:p>
            <a:pPr lvl="1"/>
            <a:r>
              <a:rPr lang="en-US" sz="2000"/>
              <a:t>Servo motor (connected to A4)</a:t>
            </a:r>
          </a:p>
          <a:p>
            <a:pPr lvl="1"/>
            <a:r>
              <a:rPr lang="en-US" sz="2000"/>
              <a:t>Water pump (controlled via pin A5)</a:t>
            </a:r>
          </a:p>
          <a:p>
            <a:r>
              <a:rPr lang="en-US" sz="2000"/>
              <a:t>Power Supply: 5V to 12V regulated (for motors and pump)</a:t>
            </a:r>
          </a:p>
          <a:p>
            <a:endParaRPr lang="en-US" sz="1800" dirty="0"/>
          </a:p>
        </p:txBody>
      </p:sp>
      <p:pic>
        <p:nvPicPr>
          <p:cNvPr id="4" name="Picture 5" descr="DIYables L298N Motor Driver Module For Arduino, ESP32,, 59% OFF">
            <a:extLst>
              <a:ext uri="{FF2B5EF4-FFF2-40B4-BE49-F238E27FC236}">
                <a16:creationId xmlns:a16="http://schemas.microsoft.com/office/drawing/2014/main" id="{259555AA-ECFC-DEB1-7D25-A36843C004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032" r="18467" b="-1"/>
          <a:stretch/>
        </p:blipFill>
        <p:spPr bwMode="auto">
          <a:xfrm>
            <a:off x="6412090" y="723901"/>
            <a:ext cx="1974340" cy="1974330"/>
          </a:xfrm>
          <a:prstGeom prst="rect">
            <a:avLst/>
          </a:prstGeom>
          <a:noFill/>
          <a:extLst>
            <a:ext uri="{53640926-AAD7-44D8-BBD7-CCE9431645EC}">
              <a14:shadowObscured xmlns:a14="http://schemas.microsoft.com/office/drawing/2010/main"/>
            </a:ext>
          </a:extLst>
        </p:spPr>
      </p:pic>
      <p:pic>
        <p:nvPicPr>
          <p:cNvPr id="6" name="Picture 1">
            <a:extLst>
              <a:ext uri="{FF2B5EF4-FFF2-40B4-BE49-F238E27FC236}">
                <a16:creationId xmlns:a16="http://schemas.microsoft.com/office/drawing/2014/main" id="{5E3CE0DB-CA9D-B98A-BD2E-B11D7676F2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 b="-3"/>
          <a:stretch/>
        </p:blipFill>
        <p:spPr bwMode="auto">
          <a:xfrm>
            <a:off x="8732678" y="723900"/>
            <a:ext cx="1984828" cy="1984828"/>
          </a:xfrm>
          <a:prstGeom prst="rect">
            <a:avLst/>
          </a:prstGeom>
          <a:noFill/>
          <a:extLst>
            <a:ext uri="{53640926-AAD7-44D8-BBD7-CCE9431645EC}">
              <a14:shadowObscured xmlns:a14="http://schemas.microsoft.com/office/drawing/2010/main"/>
            </a:ext>
          </a:extLst>
        </p:spPr>
      </p:pic>
      <p:pic>
        <p:nvPicPr>
          <p:cNvPr id="5" name="Picture 2" descr="صورة تحتوي على نص, لقطة شاشة, الخط&#10;&#10;قد يكون المحتوى المعد بواسطة الذكاء الاصطناعي غير صحيح.">
            <a:extLst>
              <a:ext uri="{FF2B5EF4-FFF2-40B4-BE49-F238E27FC236}">
                <a16:creationId xmlns:a16="http://schemas.microsoft.com/office/drawing/2014/main" id="{A8F0ACE2-EB0A-6168-4586-37FE272A1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86" r="1086"/>
          <a:stretch/>
        </p:blipFill>
        <p:spPr bwMode="auto">
          <a:xfrm>
            <a:off x="5995261" y="2983043"/>
            <a:ext cx="5116376" cy="3151057"/>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5">
            <a:extLst>
              <a:ext uri="{FF2B5EF4-FFF2-40B4-BE49-F238E27FC236}">
                <a16:creationId xmlns:a16="http://schemas.microsoft.com/office/drawing/2014/main" id="{233AB5B3-2E6D-BB23-CC0A-4AFFBCE2EB60}"/>
              </a:ext>
            </a:extLst>
          </p:cNvPr>
          <p:cNvSpPr/>
          <p:nvPr/>
        </p:nvSpPr>
        <p:spPr>
          <a:xfrm flipH="1">
            <a:off x="847968" y="811029"/>
            <a:ext cx="1509724" cy="45719"/>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Tree>
    <p:extLst>
      <p:ext uri="{BB962C8B-B14F-4D97-AF65-F5344CB8AC3E}">
        <p14:creationId xmlns:p14="http://schemas.microsoft.com/office/powerpoint/2010/main" val="3788068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941FA-DB19-EABB-0A83-525022D3F5DC}"/>
              </a:ext>
            </a:extLst>
          </p:cNvPr>
          <p:cNvSpPr>
            <a:spLocks noGrp="1"/>
          </p:cNvSpPr>
          <p:nvPr>
            <p:ph type="title"/>
          </p:nvPr>
        </p:nvSpPr>
        <p:spPr>
          <a:xfrm>
            <a:off x="621792" y="1161288"/>
            <a:ext cx="3602736" cy="4526280"/>
          </a:xfrm>
        </p:spPr>
        <p:txBody>
          <a:bodyPr>
            <a:normAutofit/>
          </a:bodyPr>
          <a:lstStyle/>
          <a:p>
            <a:r>
              <a:rPr lang="en-US" sz="4000"/>
              <a:t>System Requirements</a:t>
            </a:r>
          </a:p>
        </p:txBody>
      </p:sp>
      <p:sp>
        <p:nvSpPr>
          <p:cNvPr id="21" name="Rectangle 2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845214C-93D5-F9CD-FFCE-A69B8834BC2A}"/>
              </a:ext>
            </a:extLst>
          </p:cNvPr>
          <p:cNvGraphicFramePr>
            <a:graphicFrameLocks noGrp="1"/>
          </p:cNvGraphicFramePr>
          <p:nvPr>
            <p:ph idx="1"/>
            <p:extLst>
              <p:ext uri="{D42A27DB-BD31-4B8C-83A1-F6EECF244321}">
                <p14:modId xmlns:p14="http://schemas.microsoft.com/office/powerpoint/2010/main" val="3803955319"/>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reeform 5">
            <a:extLst>
              <a:ext uri="{FF2B5EF4-FFF2-40B4-BE49-F238E27FC236}">
                <a16:creationId xmlns:a16="http://schemas.microsoft.com/office/drawing/2014/main" id="{F1815677-0CEB-FEDD-B3E9-FBCD3054BDD4}"/>
              </a:ext>
            </a:extLst>
          </p:cNvPr>
          <p:cNvSpPr/>
          <p:nvPr/>
        </p:nvSpPr>
        <p:spPr>
          <a:xfrm flipH="1" flipV="1">
            <a:off x="4507013" y="1161288"/>
            <a:ext cx="45720" cy="4942733"/>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Tree>
    <p:extLst>
      <p:ext uri="{BB962C8B-B14F-4D97-AF65-F5344CB8AC3E}">
        <p14:creationId xmlns:p14="http://schemas.microsoft.com/office/powerpoint/2010/main" val="1962499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79640-1199-65F6-8BE9-AC773133D98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A733CE-9D71-F54B-7E6E-DFD3D06A3A16}"/>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61FB9D04-3E57-4DD3-64AC-BCEF50E73A7D}"/>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A97F9A82-0736-9F04-F44C-B831CB368A67}"/>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B3CBCC60-FE82-7540-A859-9F2BDFBC2DC5}"/>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791959D1-20C8-C72D-36D0-EBE51E55F6FC}"/>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CDCD8483-3717-BE93-446A-F49B5AAD3C3F}"/>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76CE7835-D8CC-439F-EE66-EB28B618AC2B}"/>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a:extLst>
              <a:ext uri="{FF2B5EF4-FFF2-40B4-BE49-F238E27FC236}">
                <a16:creationId xmlns:a16="http://schemas.microsoft.com/office/drawing/2014/main" id="{0AF4C02A-5F49-E2D5-B1DF-4345D4B950BD}"/>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EA683AF7-4B72-3595-735B-D47463566862}"/>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0E13643F-1FD8-91CD-B4BB-C500A328EEFC}"/>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A31705DD-F4F4-4CDD-0309-C5726469E75C}"/>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7D9773FF-BB00-DA08-BF69-BAE095374FEF}"/>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7C3018C1-FE6E-E007-2D4C-1AAEA7E090BB}"/>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76E219D4-66EB-B131-C378-0AF21FBD5DBF}"/>
              </a:ext>
            </a:extLst>
          </p:cNvPr>
          <p:cNvSpPr/>
          <p:nvPr/>
        </p:nvSpPr>
        <p:spPr>
          <a:xfrm>
            <a:off x="149557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FD6D7C67-36C1-FCAD-1B1A-9492ECBD038C}"/>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8B350CA9-0702-5A0C-1D35-F605B2E53F8B}"/>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38249BC7-CAE7-B2F6-2C33-AEAB8C8D7E2D}"/>
              </a:ext>
            </a:extLst>
          </p:cNvPr>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4C3630D2-142C-1DCA-0D37-398486585D82}"/>
              </a:ext>
            </a:extLst>
          </p:cNvPr>
          <p:cNvSpPr/>
          <p:nvPr/>
        </p:nvSpPr>
        <p:spPr>
          <a:xfrm>
            <a:off x="1484753" y="315405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9E0597EC-1D3F-4D7A-29EA-2E909C4D7B78}"/>
              </a:ext>
            </a:extLst>
          </p:cNvPr>
          <p:cNvSpPr/>
          <p:nvPr/>
        </p:nvSpPr>
        <p:spPr>
          <a:xfrm>
            <a:off x="3510926" y="3167137"/>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0F57F35E-2357-DD5C-7D8F-715E7F7C4C0C}"/>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B547D962-5DDD-D35A-30F0-2700C20B7EB2}"/>
              </a:ext>
            </a:extLst>
          </p:cNvPr>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C2875AD4-4A48-929B-2574-BE6536C3D931}"/>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6DE3AAE4-1883-382A-9C37-7F18892FADF3}"/>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927392D7-829F-CA3C-9A55-44C43F030AE7}"/>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DBF26B95-555E-BCC9-8DB3-6340342063E3}"/>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14634400-31E4-A9D4-FDAF-424C8BF31912}"/>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8B3FDB50-6A52-EABA-1342-FB1AAF74C4E1}"/>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dirty="0">
                <a:solidFill>
                  <a:srgbClr val="343434"/>
                </a:solidFill>
                <a:latin typeface="Helvetica World Bold"/>
                <a:ea typeface="Helvetica World Bold"/>
                <a:cs typeface="Helvetica World Bold"/>
                <a:sym typeface="Helvetica World Bold"/>
              </a:rPr>
              <a:t>Abstract</a:t>
            </a:r>
          </a:p>
        </p:txBody>
      </p:sp>
      <p:sp>
        <p:nvSpPr>
          <p:cNvPr id="29" name="Freeform 22">
            <a:extLst>
              <a:ext uri="{FF2B5EF4-FFF2-40B4-BE49-F238E27FC236}">
                <a16:creationId xmlns:a16="http://schemas.microsoft.com/office/drawing/2014/main" id="{DF812E71-E833-42CD-0166-5B465D2E9AE6}"/>
              </a:ext>
            </a:extLst>
          </p:cNvPr>
          <p:cNvSpPr/>
          <p:nvPr/>
        </p:nvSpPr>
        <p:spPr>
          <a:xfrm>
            <a:off x="1009415" y="1675565"/>
            <a:ext cx="2123486" cy="685795"/>
          </a:xfrm>
          <a:custGeom>
            <a:avLst/>
            <a:gdLst/>
            <a:ahLst/>
            <a:cxnLst/>
            <a:rect l="l" t="t" r="r" b="b"/>
            <a:pathLst>
              <a:path w="4114747" h="1294275">
                <a:moveTo>
                  <a:pt x="0" y="0"/>
                </a:moveTo>
                <a:lnTo>
                  <a:pt x="4114747" y="0"/>
                </a:lnTo>
                <a:lnTo>
                  <a:pt x="4114747" y="1294275"/>
                </a:lnTo>
                <a:lnTo>
                  <a:pt x="0" y="1294275"/>
                </a:lnTo>
                <a:lnTo>
                  <a:pt x="0" y="0"/>
                </a:lnTo>
                <a:close/>
              </a:path>
            </a:pathLst>
          </a:custGeom>
          <a:blipFill>
            <a:blip r:embed="rId10">
              <a:extLst>
                <a:ext uri="{96DAC541-7B7A-43D3-8B79-37D633B846F1}">
                  <asvg:svgBlip xmlns:asvg="http://schemas.microsoft.com/office/drawing/2016/SVG/main" r:embed="rId14"/>
                </a:ext>
              </a:extLst>
            </a:blip>
            <a:stretch>
              <a:fillRect/>
            </a:stretch>
          </a:blipFill>
        </p:spPr>
        <p:txBody>
          <a:bodyPr/>
          <a:lstStyle/>
          <a:p>
            <a:endParaRPr lang="en-US" sz="1200"/>
          </a:p>
        </p:txBody>
      </p:sp>
      <p:sp>
        <p:nvSpPr>
          <p:cNvPr id="30" name="TextBox 29">
            <a:extLst>
              <a:ext uri="{FF2B5EF4-FFF2-40B4-BE49-F238E27FC236}">
                <a16:creationId xmlns:a16="http://schemas.microsoft.com/office/drawing/2014/main" id="{6CFB3690-5E66-759C-F152-9B4B00F7117C}"/>
              </a:ext>
            </a:extLst>
          </p:cNvPr>
          <p:cNvSpPr txBox="1"/>
          <p:nvPr/>
        </p:nvSpPr>
        <p:spPr>
          <a:xfrm>
            <a:off x="1108639" y="1787629"/>
            <a:ext cx="2510423" cy="461665"/>
          </a:xfrm>
          <a:prstGeom prst="rect">
            <a:avLst/>
          </a:prstGeom>
          <a:noFill/>
        </p:spPr>
        <p:txBody>
          <a:bodyPr wrap="square" rtlCol="0">
            <a:spAutoFit/>
          </a:bodyPr>
          <a:lstStyle/>
          <a:p>
            <a:r>
              <a:rPr lang="en-US" sz="2400" dirty="0">
                <a:solidFill>
                  <a:schemeClr val="tx2">
                    <a:lumMod val="75000"/>
                    <a:lumOff val="25000"/>
                  </a:schemeClr>
                </a:solidFill>
                <a:latin typeface="Amasis MT Pro Medium" panose="02040604050005020304" pitchFamily="18" charset="0"/>
                <a:ea typeface="Calibri" panose="020F0502020204030204" pitchFamily="34" charset="0"/>
                <a:cs typeface="Calibri" panose="020F0502020204030204" pitchFamily="34" charset="0"/>
              </a:rPr>
              <a:t>Software Testing</a:t>
            </a:r>
          </a:p>
        </p:txBody>
      </p:sp>
      <p:pic>
        <p:nvPicPr>
          <p:cNvPr id="31" name="Picture 30">
            <a:extLst>
              <a:ext uri="{FF2B5EF4-FFF2-40B4-BE49-F238E27FC236}">
                <a16:creationId xmlns:a16="http://schemas.microsoft.com/office/drawing/2014/main" id="{72B4F01D-A7C7-CCC9-3347-81B06A50510B}"/>
              </a:ext>
            </a:extLst>
          </p:cNvPr>
          <p:cNvPicPr>
            <a:picLocks noChangeAspect="1"/>
          </p:cNvPicPr>
          <p:nvPr/>
        </p:nvPicPr>
        <p:blipFill>
          <a:blip r:embed="rId15"/>
          <a:stretch>
            <a:fillRect/>
          </a:stretch>
        </p:blipFill>
        <p:spPr>
          <a:xfrm>
            <a:off x="2336048" y="2460716"/>
            <a:ext cx="7741328" cy="2648973"/>
          </a:xfrm>
          <a:prstGeom prst="rect">
            <a:avLst/>
          </a:prstGeom>
        </p:spPr>
      </p:pic>
      <p:sp>
        <p:nvSpPr>
          <p:cNvPr id="32" name="TextBox 31">
            <a:extLst>
              <a:ext uri="{FF2B5EF4-FFF2-40B4-BE49-F238E27FC236}">
                <a16:creationId xmlns:a16="http://schemas.microsoft.com/office/drawing/2014/main" id="{2948C0D6-7BEB-A9DA-9071-30CFD602050B}"/>
              </a:ext>
            </a:extLst>
          </p:cNvPr>
          <p:cNvSpPr txBox="1"/>
          <p:nvPr/>
        </p:nvSpPr>
        <p:spPr>
          <a:xfrm>
            <a:off x="4522872" y="5267755"/>
            <a:ext cx="2889609" cy="461665"/>
          </a:xfrm>
          <a:prstGeom prst="rect">
            <a:avLst/>
          </a:prstGeom>
          <a:noFill/>
        </p:spPr>
        <p:txBody>
          <a:bodyPr wrap="square">
            <a:spAutoFit/>
          </a:bodyPr>
          <a:lstStyle/>
          <a:p>
            <a:pPr lvl="1" algn="ctr"/>
            <a:r>
              <a:rPr lang="en-US" sz="2400" b="1" dirty="0">
                <a:latin typeface="Amasis MT Pro Medium" panose="02040604050005020304" pitchFamily="18" charset="0"/>
              </a:rPr>
              <a:t>Code Compiling</a:t>
            </a:r>
          </a:p>
        </p:txBody>
      </p:sp>
    </p:spTree>
    <p:extLst>
      <p:ext uri="{BB962C8B-B14F-4D97-AF65-F5344CB8AC3E}">
        <p14:creationId xmlns:p14="http://schemas.microsoft.com/office/powerpoint/2010/main" val="113279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ow to use Proteus? Guide for beginners. | Medium">
            <a:extLst>
              <a:ext uri="{FF2B5EF4-FFF2-40B4-BE49-F238E27FC236}">
                <a16:creationId xmlns:a16="http://schemas.microsoft.com/office/drawing/2014/main" id="{409CFE57-F338-7CD9-91FD-9FFBB904E7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4087" b="4"/>
          <a:stretch/>
        </p:blipFill>
        <p:spPr bwMode="auto">
          <a:xfrm>
            <a:off x="819911" y="3109306"/>
            <a:ext cx="3810000" cy="25163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4929698-63AC-2521-50F8-18F83A36B213}"/>
              </a:ext>
            </a:extLst>
          </p:cNvPr>
          <p:cNvSpPr>
            <a:spLocks noGrp="1"/>
          </p:cNvSpPr>
          <p:nvPr>
            <p:ph idx="1"/>
          </p:nvPr>
        </p:nvSpPr>
        <p:spPr>
          <a:xfrm>
            <a:off x="5165558" y="925782"/>
            <a:ext cx="6322355" cy="5006436"/>
          </a:xfrm>
        </p:spPr>
        <p:txBody>
          <a:bodyPr>
            <a:normAutofit fontScale="85000" lnSpcReduction="20000"/>
          </a:bodyPr>
          <a:lstStyle/>
          <a:p>
            <a:r>
              <a:rPr lang="en-US" dirty="0">
                <a:latin typeface="Amasis MT Pro Light" panose="02040304050005020304" pitchFamily="18" charset="0"/>
              </a:rPr>
              <a:t>Before implementing the hardware, the entire system was simulated in Proteus 8 Professional to test the circuit and logic. The simulation setup included:</a:t>
            </a:r>
          </a:p>
          <a:p>
            <a:pPr lvl="1"/>
            <a:r>
              <a:rPr lang="en-US" dirty="0">
                <a:latin typeface="Amasis MT Pro Light" panose="02040304050005020304" pitchFamily="18" charset="0"/>
              </a:rPr>
              <a:t>Arduino Uno with pre-loaded code</a:t>
            </a:r>
          </a:p>
          <a:p>
            <a:pPr lvl="1"/>
            <a:r>
              <a:rPr lang="en-US" dirty="0">
                <a:latin typeface="Amasis MT Pro Light" panose="02040304050005020304" pitchFamily="18" charset="0"/>
              </a:rPr>
              <a:t>IR sensors feeding analog signals</a:t>
            </a:r>
          </a:p>
          <a:p>
            <a:pPr lvl="1"/>
            <a:r>
              <a:rPr lang="en-US" dirty="0">
                <a:latin typeface="Amasis MT Pro Light" panose="02040304050005020304" pitchFamily="18" charset="0"/>
              </a:rPr>
              <a:t>Virtual DC motors and servo</a:t>
            </a:r>
          </a:p>
          <a:p>
            <a:pPr lvl="1"/>
            <a:r>
              <a:rPr lang="en-US" dirty="0">
                <a:latin typeface="Amasis MT Pro Light" panose="02040304050005020304" pitchFamily="18" charset="0"/>
              </a:rPr>
              <a:t>Digital representation of the pump (e.g., motor)</a:t>
            </a:r>
          </a:p>
          <a:p>
            <a:pPr lvl="1"/>
            <a:endParaRPr lang="en-US" dirty="0">
              <a:latin typeface="Amasis MT Pro Light" panose="02040304050005020304" pitchFamily="18" charset="0"/>
            </a:endParaRPr>
          </a:p>
          <a:p>
            <a:pPr>
              <a:buNone/>
            </a:pPr>
            <a:r>
              <a:rPr lang="en-US" dirty="0">
                <a:latin typeface="Amasis MT Pro Light" panose="02040304050005020304" pitchFamily="18" charset="0"/>
              </a:rPr>
              <a:t>This simulation allowed verification of:</a:t>
            </a:r>
          </a:p>
          <a:p>
            <a:pPr>
              <a:buFont typeface="Arial" panose="020B0604020202020204" pitchFamily="34" charset="0"/>
              <a:buChar char="•"/>
            </a:pPr>
            <a:r>
              <a:rPr lang="en-US" dirty="0">
                <a:latin typeface="Amasis MT Pro Light" panose="02040304050005020304" pitchFamily="18" charset="0"/>
              </a:rPr>
              <a:t>Accurate sensor response</a:t>
            </a:r>
          </a:p>
          <a:p>
            <a:pPr>
              <a:buFont typeface="Arial" panose="020B0604020202020204" pitchFamily="34" charset="0"/>
              <a:buChar char="•"/>
            </a:pPr>
            <a:r>
              <a:rPr lang="en-US" dirty="0">
                <a:latin typeface="Amasis MT Pro Light" panose="02040304050005020304" pitchFamily="18" charset="0"/>
              </a:rPr>
              <a:t>Correct motor behavior (forward, backward, turning)</a:t>
            </a:r>
          </a:p>
          <a:p>
            <a:pPr>
              <a:buFont typeface="Arial" panose="020B0604020202020204" pitchFamily="34" charset="0"/>
              <a:buChar char="•"/>
            </a:pPr>
            <a:r>
              <a:rPr lang="en-US" dirty="0">
                <a:latin typeface="Amasis MT Pro Light" panose="02040304050005020304" pitchFamily="18" charset="0"/>
              </a:rPr>
              <a:t>Smooth servo sweep for water targeting</a:t>
            </a:r>
          </a:p>
          <a:p>
            <a:pPr>
              <a:buFont typeface="Arial" panose="020B0604020202020204" pitchFamily="34" charset="0"/>
              <a:buChar char="•"/>
            </a:pPr>
            <a:r>
              <a:rPr lang="en-US" dirty="0">
                <a:latin typeface="Amasis MT Pro Light" panose="02040304050005020304" pitchFamily="18" charset="0"/>
              </a:rPr>
              <a:t>Reliable activation of the pump upon fire detection</a:t>
            </a:r>
          </a:p>
          <a:p>
            <a:endParaRPr lang="en-US" dirty="0"/>
          </a:p>
        </p:txBody>
      </p:sp>
      <p:sp>
        <p:nvSpPr>
          <p:cNvPr id="6" name="Title 1">
            <a:extLst>
              <a:ext uri="{FF2B5EF4-FFF2-40B4-BE49-F238E27FC236}">
                <a16:creationId xmlns:a16="http://schemas.microsoft.com/office/drawing/2014/main" id="{30A575AF-CA48-4425-6A7E-F8EAB6950526}"/>
              </a:ext>
            </a:extLst>
          </p:cNvPr>
          <p:cNvSpPr txBox="1">
            <a:spLocks/>
          </p:cNvSpPr>
          <p:nvPr/>
        </p:nvSpPr>
        <p:spPr>
          <a:xfrm>
            <a:off x="704087" y="753979"/>
            <a:ext cx="4041648" cy="19287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masis MT Pro Medium" panose="02040604050005020304" pitchFamily="18" charset="0"/>
              </a:rPr>
              <a:t>Simulation in Proteus</a:t>
            </a:r>
          </a:p>
        </p:txBody>
      </p:sp>
      <p:sp>
        <p:nvSpPr>
          <p:cNvPr id="7" name="Freeform 5">
            <a:extLst>
              <a:ext uri="{FF2B5EF4-FFF2-40B4-BE49-F238E27FC236}">
                <a16:creationId xmlns:a16="http://schemas.microsoft.com/office/drawing/2014/main" id="{9101040C-C1CD-DEB9-E3D7-74E8E244DB72}"/>
              </a:ext>
            </a:extLst>
          </p:cNvPr>
          <p:cNvSpPr/>
          <p:nvPr/>
        </p:nvSpPr>
        <p:spPr>
          <a:xfrm flipH="1" flipV="1">
            <a:off x="704087" y="753979"/>
            <a:ext cx="10944726" cy="45719"/>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5">
            <a:extLst>
              <a:ext uri="{FF2B5EF4-FFF2-40B4-BE49-F238E27FC236}">
                <a16:creationId xmlns:a16="http://schemas.microsoft.com/office/drawing/2014/main" id="{AE5B4DB2-9EA0-2D16-AF4E-AD6D11910DED}"/>
              </a:ext>
            </a:extLst>
          </p:cNvPr>
          <p:cNvSpPr/>
          <p:nvPr/>
        </p:nvSpPr>
        <p:spPr>
          <a:xfrm flipH="1" flipV="1">
            <a:off x="704087" y="6081159"/>
            <a:ext cx="10944726" cy="45719"/>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20270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0238A8F-DA8D-B801-A437-EE23D73C3BD5}"/>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a:solidFill>
                  <a:schemeClr val="tx1"/>
                </a:solidFill>
                <a:latin typeface="+mj-lt"/>
                <a:ea typeface="+mj-ea"/>
                <a:cs typeface="+mj-cs"/>
              </a:rPr>
              <a:t>Simulation and Testing</a:t>
            </a:r>
          </a:p>
        </p:txBody>
      </p:sp>
      <p:sp>
        <p:nvSpPr>
          <p:cNvPr id="81" name="Rectangle 8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3" name="Rectangle 8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2">
            <a:extLst>
              <a:ext uri="{FF2B5EF4-FFF2-40B4-BE49-F238E27FC236}">
                <a16:creationId xmlns:a16="http://schemas.microsoft.com/office/drawing/2014/main" id="{997E883F-80CB-FFDF-085C-975D97907283}"/>
              </a:ext>
            </a:extLst>
          </p:cNvPr>
          <p:cNvSpPr txBox="1">
            <a:spLocks/>
          </p:cNvSpPr>
          <p:nvPr/>
        </p:nvSpPr>
        <p:spPr>
          <a:xfrm>
            <a:off x="411479" y="2684095"/>
            <a:ext cx="5035163" cy="34928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200" b="1" dirty="0"/>
              <a:t>Module Testing: </a:t>
            </a:r>
            <a:r>
              <a:rPr lang="en-US" sz="2200" dirty="0"/>
              <a:t>We tested each module separately to make sure every component works properly before integrating them together.</a:t>
            </a:r>
          </a:p>
          <a:p>
            <a:pPr marL="457200" lvl="1"/>
            <a:endParaRPr lang="en-US" sz="2200" dirty="0"/>
          </a:p>
          <a:p>
            <a:pPr lvl="1"/>
            <a:r>
              <a:rPr lang="en-US" sz="2200" b="1" dirty="0"/>
              <a:t>Logic Validation: </a:t>
            </a:r>
            <a:r>
              <a:rPr lang="en-US" sz="2200" dirty="0"/>
              <a:t>After integrating all modules, we performed logic validation to ensure the robot behaves correctly in each scenario.</a:t>
            </a:r>
          </a:p>
        </p:txBody>
      </p:sp>
      <p:pic>
        <p:nvPicPr>
          <p:cNvPr id="3" name="Picture 2" descr="A diagram of a circuit board&#10;&#10;AI-generated content may be incorrect.">
            <a:extLst>
              <a:ext uri="{FF2B5EF4-FFF2-40B4-BE49-F238E27FC236}">
                <a16:creationId xmlns:a16="http://schemas.microsoft.com/office/drawing/2014/main" id="{55F2593B-2BA5-9F56-3F56-6253DC01EE64}"/>
              </a:ext>
            </a:extLst>
          </p:cNvPr>
          <p:cNvPicPr>
            <a:picLocks noChangeAspect="1"/>
          </p:cNvPicPr>
          <p:nvPr/>
        </p:nvPicPr>
        <p:blipFill>
          <a:blip r:embed="rId2"/>
          <a:srcRect l="393" t="964" r="823" b="1105"/>
          <a:stretch/>
        </p:blipFill>
        <p:spPr>
          <a:xfrm>
            <a:off x="5446642" y="1815947"/>
            <a:ext cx="6225997" cy="3734203"/>
          </a:xfrm>
          <a:prstGeom prst="rect">
            <a:avLst/>
          </a:prstGeom>
        </p:spPr>
      </p:pic>
    </p:spTree>
    <p:extLst>
      <p:ext uri="{BB962C8B-B14F-4D97-AF65-F5344CB8AC3E}">
        <p14:creationId xmlns:p14="http://schemas.microsoft.com/office/powerpoint/2010/main" val="940986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3" name="Rectangle 20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3C2AA8-4B61-2EBB-F50E-E04A1B1DED21}"/>
              </a:ext>
            </a:extLst>
          </p:cNvPr>
          <p:cNvSpPr>
            <a:spLocks noGrp="1"/>
          </p:cNvSpPr>
          <p:nvPr>
            <p:ph type="title"/>
          </p:nvPr>
        </p:nvSpPr>
        <p:spPr>
          <a:xfrm>
            <a:off x="5989716" y="467145"/>
            <a:ext cx="4195674" cy="816097"/>
          </a:xfrm>
        </p:spPr>
        <p:txBody>
          <a:bodyPr vert="horz" lIns="91440" tIns="45720" rIns="91440" bIns="45720" rtlCol="0" anchor="b">
            <a:normAutofit fontScale="90000"/>
          </a:bodyPr>
          <a:lstStyle/>
          <a:p>
            <a:r>
              <a:rPr lang="en-US" sz="5600" dirty="0"/>
              <a:t>Content</a:t>
            </a:r>
          </a:p>
        </p:txBody>
      </p:sp>
      <p:sp>
        <p:nvSpPr>
          <p:cNvPr id="204" name="Oval 20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Content Placeholder 42" descr="A firefighter standing next to a fire truck&#10;&#10;AI-generated content may be incorrect.">
            <a:extLst>
              <a:ext uri="{FF2B5EF4-FFF2-40B4-BE49-F238E27FC236}">
                <a16:creationId xmlns:a16="http://schemas.microsoft.com/office/drawing/2014/main" id="{7BD4585A-B092-37F9-B03D-E82191335F24}"/>
              </a:ext>
            </a:extLst>
          </p:cNvPr>
          <p:cNvPicPr>
            <a:picLocks noChangeAspect="1"/>
          </p:cNvPicPr>
          <p:nvPr/>
        </p:nvPicPr>
        <p:blipFill>
          <a:blip r:embed="rId2">
            <a:extLst>
              <a:ext uri="{28A0092B-C50C-407E-A947-70E740481C1C}">
                <a14:useLocalDpi xmlns:a14="http://schemas.microsoft.com/office/drawing/2010/main" val="0"/>
              </a:ext>
            </a:extLst>
          </a:blip>
          <a:srcRect r="25001"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0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0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44" name="TextBox 43">
            <a:extLst>
              <a:ext uri="{FF2B5EF4-FFF2-40B4-BE49-F238E27FC236}">
                <a16:creationId xmlns:a16="http://schemas.microsoft.com/office/drawing/2014/main" id="{2B801BFF-0EC3-D06A-B495-BED512D58202}"/>
              </a:ext>
            </a:extLst>
          </p:cNvPr>
          <p:cNvSpPr txBox="1"/>
          <p:nvPr/>
        </p:nvSpPr>
        <p:spPr>
          <a:xfrm>
            <a:off x="6524778" y="1968308"/>
            <a:ext cx="5061384" cy="351809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latin typeface="Amasis MT Pro Medium" panose="02040604050005020304" pitchFamily="18" charset="0"/>
              </a:rPr>
              <a:t>Abstract</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latin typeface="Amasis MT Pro Medium" panose="02040604050005020304" pitchFamily="18" charset="0"/>
              </a:rPr>
              <a:t>Literature review</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latin typeface="Amasis MT Pro Medium" panose="02040604050005020304" pitchFamily="18" charset="0"/>
              </a:rPr>
              <a:t>Analysis</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latin typeface="Amasis MT Pro Medium" panose="02040604050005020304" pitchFamily="18" charset="0"/>
              </a:rPr>
              <a:t>Design &amp; Implementation</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latin typeface="Amasis MT Pro Medium" panose="02040604050005020304" pitchFamily="18" charset="0"/>
              </a:rPr>
              <a:t>Debugging-Test-run</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latin typeface="Amasis MT Pro Medium" panose="02040604050005020304" pitchFamily="18" charset="0"/>
              </a:rPr>
              <a:t>Result</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latin typeface="Amasis MT Pro Medium" panose="02040604050005020304" pitchFamily="18" charset="0"/>
              </a:rPr>
              <a:t>Demo</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latin typeface="Amasis MT Pro Medium" panose="02040604050005020304" pitchFamily="18" charset="0"/>
              </a:rPr>
              <a:t>Conclusion and Future Improvements</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latin typeface="Amasis MT Pro Medium" panose="02040604050005020304" pitchFamily="18" charset="0"/>
              </a:rPr>
              <a:t>Bibliography</a:t>
            </a:r>
          </a:p>
        </p:txBody>
      </p:sp>
      <p:sp>
        <p:nvSpPr>
          <p:cNvPr id="20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08"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116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FEFBC-5BF8-5F2A-2545-0B9352A599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1D6828-AF94-0C1F-7D6C-E4FE4505A50E}"/>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47BAD47D-DFE0-EDA2-DFF8-1F265A6AEC52}"/>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86B3E723-9CBF-6F3B-F111-D7A4F6DBE89F}"/>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CBE48BC7-233D-BB6C-48E6-D983E5F8ABC1}"/>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0CD68529-F9A6-14DE-8F99-14D70A543482}"/>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50C17FEA-5653-06AD-790C-1C94FB0FB011}"/>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97896909-B7DD-22C5-F363-33A601881D1E}"/>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8"/>
            <a:stretch>
              <a:fillRect/>
            </a:stretch>
          </a:blipFill>
        </p:spPr>
        <p:txBody>
          <a:bodyPr/>
          <a:lstStyle/>
          <a:p>
            <a:endParaRPr lang="en-US" sz="1200"/>
          </a:p>
        </p:txBody>
      </p:sp>
      <p:sp>
        <p:nvSpPr>
          <p:cNvPr id="9" name="Freeform 9">
            <a:extLst>
              <a:ext uri="{FF2B5EF4-FFF2-40B4-BE49-F238E27FC236}">
                <a16:creationId xmlns:a16="http://schemas.microsoft.com/office/drawing/2014/main" id="{9EE5D6CD-1037-4415-92F7-1198943D5E0C}"/>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842C4450-0EE2-E8C6-87CE-99ACC3E0843B}"/>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B0651AFA-75F6-B917-77AF-D3B15E2CBB6A}"/>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9">
              <a:extLst>
                <a:ext uri="{96DAC541-7B7A-43D3-8B79-37D633B846F1}">
                  <asvg:svgBlip xmlns:asvg="http://schemas.microsoft.com/office/drawing/2016/SVG/main" r:embed="rId11"/>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6A2B512B-A51E-9BC1-9D12-51D81E0A705C}"/>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B88D6E93-E191-8CCA-001A-F49133694B1E}"/>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9">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BBCF1D96-E3E0-F8B7-F3B3-E29D496C3052}"/>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898B88F6-35A8-780F-EE09-FB34860B2D69}"/>
              </a:ext>
            </a:extLst>
          </p:cNvPr>
          <p:cNvSpPr/>
          <p:nvPr/>
        </p:nvSpPr>
        <p:spPr>
          <a:xfrm>
            <a:off x="149557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7B8B8175-0F7C-AF86-6A77-507912535937}"/>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41FF2E66-49B6-6546-FF60-0DE6CF8D3285}"/>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93D5C55E-2DAD-E8B5-9D98-00149202E4B4}"/>
              </a:ext>
            </a:extLst>
          </p:cNvPr>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E0FBD0C0-C160-1A40-FE26-136906B5A0C9}"/>
              </a:ext>
            </a:extLst>
          </p:cNvPr>
          <p:cNvSpPr/>
          <p:nvPr/>
        </p:nvSpPr>
        <p:spPr>
          <a:xfrm>
            <a:off x="1484753" y="315405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77A3CD74-B0DD-A7DB-D102-96C56656B2FA}"/>
              </a:ext>
            </a:extLst>
          </p:cNvPr>
          <p:cNvSpPr/>
          <p:nvPr/>
        </p:nvSpPr>
        <p:spPr>
          <a:xfrm>
            <a:off x="3510926" y="3167137"/>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DA11A1E8-3565-DBF7-F26E-2EB29907D18E}"/>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9FAE042F-E27B-C4CF-0815-DD6E5D64A0F5}"/>
              </a:ext>
            </a:extLst>
          </p:cNvPr>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B669B913-A8D7-66E3-F2A3-5013B2DFDA4C}"/>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EBA53593-7AEC-AB29-8973-BF3FF0346031}"/>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0F26D8F7-C8B0-04F6-1FB5-5F8D0C435491}"/>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668C98F1-C4EB-0E6E-0054-618D4098D81F}"/>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F93642B4-35E9-75BC-9ACD-B84E552906DD}"/>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9BB85F66-0089-4974-71CC-93B6A92C72E6}"/>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dirty="0">
                <a:solidFill>
                  <a:srgbClr val="343434"/>
                </a:solidFill>
                <a:latin typeface="Helvetica World Bold"/>
                <a:ea typeface="Helvetica World Bold"/>
                <a:cs typeface="Helvetica World Bold"/>
                <a:sym typeface="Helvetica World Bold"/>
              </a:rPr>
              <a:t>Abstract</a:t>
            </a:r>
          </a:p>
        </p:txBody>
      </p:sp>
      <p:sp>
        <p:nvSpPr>
          <p:cNvPr id="30" name="Freeform 22">
            <a:extLst>
              <a:ext uri="{FF2B5EF4-FFF2-40B4-BE49-F238E27FC236}">
                <a16:creationId xmlns:a16="http://schemas.microsoft.com/office/drawing/2014/main" id="{3A18291B-F60C-65A4-CAE7-0D5548F4B327}"/>
              </a:ext>
            </a:extLst>
          </p:cNvPr>
          <p:cNvSpPr/>
          <p:nvPr/>
        </p:nvSpPr>
        <p:spPr>
          <a:xfrm>
            <a:off x="1009415" y="1675565"/>
            <a:ext cx="2123486" cy="685795"/>
          </a:xfrm>
          <a:custGeom>
            <a:avLst/>
            <a:gdLst/>
            <a:ahLst/>
            <a:cxnLst/>
            <a:rect l="l" t="t" r="r" b="b"/>
            <a:pathLst>
              <a:path w="4114747" h="1294275">
                <a:moveTo>
                  <a:pt x="0" y="0"/>
                </a:moveTo>
                <a:lnTo>
                  <a:pt x="4114747" y="0"/>
                </a:lnTo>
                <a:lnTo>
                  <a:pt x="4114747" y="1294275"/>
                </a:lnTo>
                <a:lnTo>
                  <a:pt x="0" y="1294275"/>
                </a:lnTo>
                <a:lnTo>
                  <a:pt x="0" y="0"/>
                </a:lnTo>
                <a:close/>
              </a:path>
            </a:pathLst>
          </a:custGeom>
          <a:blipFill>
            <a:blip r:embed="rId12">
              <a:extLst>
                <a:ext uri="{96DAC541-7B7A-43D3-8B79-37D633B846F1}">
                  <asvg:svgBlip xmlns:asvg="http://schemas.microsoft.com/office/drawing/2016/SVG/main" r:embed="rId16"/>
                </a:ext>
              </a:extLst>
            </a:blip>
            <a:stretch>
              <a:fillRect/>
            </a:stretch>
          </a:blipFill>
        </p:spPr>
        <p:txBody>
          <a:bodyPr/>
          <a:lstStyle/>
          <a:p>
            <a:endParaRPr lang="en-US" sz="1200"/>
          </a:p>
        </p:txBody>
      </p:sp>
      <p:sp>
        <p:nvSpPr>
          <p:cNvPr id="32" name="TextBox 31">
            <a:extLst>
              <a:ext uri="{FF2B5EF4-FFF2-40B4-BE49-F238E27FC236}">
                <a16:creationId xmlns:a16="http://schemas.microsoft.com/office/drawing/2014/main" id="{5A62AB22-6959-9732-03AC-13039A28BA12}"/>
              </a:ext>
            </a:extLst>
          </p:cNvPr>
          <p:cNvSpPr txBox="1"/>
          <p:nvPr/>
        </p:nvSpPr>
        <p:spPr>
          <a:xfrm>
            <a:off x="1108639" y="1787629"/>
            <a:ext cx="2510423" cy="461665"/>
          </a:xfrm>
          <a:prstGeom prst="rect">
            <a:avLst/>
          </a:prstGeom>
          <a:noFill/>
        </p:spPr>
        <p:txBody>
          <a:bodyPr wrap="square" rtlCol="0">
            <a:spAutoFit/>
          </a:bodyPr>
          <a:lstStyle/>
          <a:p>
            <a:r>
              <a:rPr lang="en-US" sz="2400" dirty="0">
                <a:solidFill>
                  <a:schemeClr val="tx2">
                    <a:lumMod val="75000"/>
                    <a:lumOff val="25000"/>
                  </a:schemeClr>
                </a:solidFill>
                <a:latin typeface="Amasis MT Pro Medium" panose="02040604050005020304" pitchFamily="18" charset="0"/>
                <a:ea typeface="Calibri" panose="020F0502020204030204" pitchFamily="34" charset="0"/>
                <a:cs typeface="Calibri" panose="020F0502020204030204" pitchFamily="34" charset="0"/>
              </a:rPr>
              <a:t>Hardware result</a:t>
            </a:r>
          </a:p>
        </p:txBody>
      </p:sp>
      <p:pic>
        <p:nvPicPr>
          <p:cNvPr id="29" name="video_2025-04-24_11-49-51">
            <a:hlinkClick r:id="" action="ppaction://media"/>
            <a:extLst>
              <a:ext uri="{FF2B5EF4-FFF2-40B4-BE49-F238E27FC236}">
                <a16:creationId xmlns:a16="http://schemas.microsoft.com/office/drawing/2014/main" id="{C75A45A0-31EF-CC3C-A47B-A7F4C395BF9B}"/>
              </a:ext>
            </a:extLst>
          </p:cNvPr>
          <p:cNvPicPr>
            <a:picLocks noChangeAspect="1"/>
          </p:cNvPicPr>
          <p:nvPr>
            <a:videoFile r:link="rId1"/>
            <p:extLst>
              <p:ext uri="{DAA4B4D4-6D71-4841-9C94-3DE7FCFB9230}">
                <p14:media xmlns:p14="http://schemas.microsoft.com/office/powerpoint/2010/main" r:embed="rId2">
                  <p14:trim st="4388" end="14039"/>
                </p14:media>
              </p:ext>
            </p:extLst>
          </p:nvPr>
        </p:nvPicPr>
        <p:blipFill>
          <a:blip r:embed="rId17"/>
          <a:stretch>
            <a:fillRect/>
          </a:stretch>
        </p:blipFill>
        <p:spPr>
          <a:xfrm rot="16200000">
            <a:off x="5094770" y="107646"/>
            <a:ext cx="4031792" cy="7167631"/>
          </a:xfrm>
          <a:prstGeom prst="rect">
            <a:avLst/>
          </a:prstGeom>
        </p:spPr>
      </p:pic>
    </p:spTree>
    <p:extLst>
      <p:ext uri="{BB962C8B-B14F-4D97-AF65-F5344CB8AC3E}">
        <p14:creationId xmlns:p14="http://schemas.microsoft.com/office/powerpoint/2010/main" val="162540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7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310805-34DF-CC1D-D6E3-6047054E1508}"/>
              </a:ext>
            </a:extLst>
          </p:cNvPr>
          <p:cNvSpPr txBox="1"/>
          <p:nvPr/>
        </p:nvSpPr>
        <p:spPr>
          <a:xfrm>
            <a:off x="326027" y="355284"/>
            <a:ext cx="9688296" cy="87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solidFill>
                  <a:schemeClr val="tx1"/>
                </a:solidFill>
                <a:latin typeface="+mj-lt"/>
                <a:ea typeface="+mj-ea"/>
                <a:cs typeface="+mj-cs"/>
              </a:rPr>
              <a:t>Conclusion</a:t>
            </a:r>
          </a:p>
        </p:txBody>
      </p:sp>
      <p:sp>
        <p:nvSpPr>
          <p:cNvPr id="4" name="TextBox 3">
            <a:extLst>
              <a:ext uri="{FF2B5EF4-FFF2-40B4-BE49-F238E27FC236}">
                <a16:creationId xmlns:a16="http://schemas.microsoft.com/office/drawing/2014/main" id="{A811E4ED-61D7-9CBD-EAE8-CAE517645C8C}"/>
              </a:ext>
            </a:extLst>
          </p:cNvPr>
          <p:cNvSpPr txBox="1"/>
          <p:nvPr/>
        </p:nvSpPr>
        <p:spPr>
          <a:xfrm>
            <a:off x="0" y="1537684"/>
            <a:ext cx="11566358" cy="4284599"/>
          </a:xfrm>
          <a:prstGeom prst="rect">
            <a:avLst/>
          </a:prstGeom>
        </p:spPr>
        <p:txBody>
          <a:bodyPr vert="horz" lIns="91440" tIns="45720" rIns="91440" bIns="45720" rtlCol="0" anchor="t">
            <a:normAutofit/>
          </a:bodyPr>
          <a:lstStyle/>
          <a:p>
            <a:pPr marL="800100" lvl="1" indent="-228600">
              <a:lnSpc>
                <a:spcPct val="90000"/>
              </a:lnSpc>
              <a:spcAft>
                <a:spcPts val="600"/>
              </a:spcAft>
              <a:buFont typeface="Arial" panose="020B0604020202020204" pitchFamily="34" charset="0"/>
              <a:buChar char="•"/>
            </a:pPr>
            <a:r>
              <a:rPr lang="en-US" sz="2400" dirty="0">
                <a:latin typeface="Amasis MT Pro Light" panose="02040304050005020304" pitchFamily="18" charset="0"/>
              </a:rPr>
              <a:t>The project successfully demonstrates the design and implementation of an autonomous fire-fighting robot capable of detecting and extinguishing fires in real time.</a:t>
            </a:r>
          </a:p>
          <a:p>
            <a:pPr marL="800100" lvl="1" indent="-228600">
              <a:lnSpc>
                <a:spcPct val="90000"/>
              </a:lnSpc>
              <a:spcAft>
                <a:spcPts val="600"/>
              </a:spcAft>
              <a:buFont typeface="Arial" panose="020B0604020202020204" pitchFamily="34" charset="0"/>
              <a:buChar char="•"/>
            </a:pPr>
            <a:r>
              <a:rPr lang="en-US" sz="2400" dirty="0">
                <a:latin typeface="Amasis MT Pro Light" panose="02040304050005020304" pitchFamily="18" charset="0"/>
              </a:rPr>
              <a:t>The system utilizes IR flame sensors to detect fire and Arduino-based control to process sensor data and operate motors and pumps.</a:t>
            </a:r>
            <a:endParaRPr lang="en-US" sz="2400" dirty="0">
              <a:effectLst/>
              <a:latin typeface="Amasis MT Pro Light" panose="02040304050005020304" pitchFamily="18" charset="0"/>
            </a:endParaRPr>
          </a:p>
          <a:p>
            <a:pPr marL="800100" lvl="1" indent="-228600">
              <a:lnSpc>
                <a:spcPct val="90000"/>
              </a:lnSpc>
              <a:spcAft>
                <a:spcPts val="600"/>
              </a:spcAft>
              <a:buFont typeface="Arial" panose="020B0604020202020204" pitchFamily="34" charset="0"/>
              <a:buChar char="•"/>
            </a:pPr>
            <a:r>
              <a:rPr lang="en-US" sz="2400" dirty="0">
                <a:effectLst/>
                <a:latin typeface="Amasis MT Pro Light" panose="02040304050005020304" pitchFamily="18" charset="0"/>
              </a:rPr>
              <a:t> suitable for small-scale fire safety solutions where human presence is risky or limited.</a:t>
            </a:r>
          </a:p>
          <a:p>
            <a:pPr marL="800100" lvl="1" indent="-228600">
              <a:lnSpc>
                <a:spcPct val="90000"/>
              </a:lnSpc>
              <a:spcAft>
                <a:spcPts val="600"/>
              </a:spcAft>
              <a:buFont typeface="Arial" panose="020B0604020202020204" pitchFamily="34" charset="0"/>
              <a:buChar char="•"/>
            </a:pPr>
            <a:r>
              <a:rPr lang="en-US" sz="2400" dirty="0">
                <a:latin typeface="Amasis MT Pro Light" panose="02040304050005020304" pitchFamily="18" charset="0"/>
              </a:rPr>
              <a:t>Overall, this work contributes meaningfully toward smart emergency response systems, promoting safer and faster action during fire-related incidents.</a:t>
            </a:r>
          </a:p>
          <a:p>
            <a:pPr marL="800100" lvl="1" indent="-228600">
              <a:lnSpc>
                <a:spcPct val="90000"/>
              </a:lnSpc>
              <a:spcAft>
                <a:spcPts val="600"/>
              </a:spcAft>
              <a:buFont typeface="Arial" panose="020B0604020202020204" pitchFamily="34" charset="0"/>
              <a:buChar char="•"/>
            </a:pPr>
            <a:endParaRPr lang="en-US" sz="2400" dirty="0">
              <a:effectLst/>
              <a:latin typeface="Amasis MT Pro Light" panose="02040304050005020304" pitchFamily="18" charset="0"/>
            </a:endParaRPr>
          </a:p>
          <a:p>
            <a:pPr marL="800100" lvl="1" indent="-228600">
              <a:lnSpc>
                <a:spcPct val="90000"/>
              </a:lnSpc>
              <a:spcAft>
                <a:spcPts val="600"/>
              </a:spcAft>
              <a:buFont typeface="Arial" panose="020B0604020202020204" pitchFamily="34" charset="0"/>
              <a:buChar char="•"/>
            </a:pPr>
            <a:r>
              <a:rPr lang="en-US" sz="2400" b="1" dirty="0">
                <a:latin typeface="Amasis MT Pro Light" panose="02040304050005020304" pitchFamily="18" charset="0"/>
              </a:rPr>
              <a:t>Application: </a:t>
            </a:r>
            <a:r>
              <a:rPr lang="en-US" sz="2400" dirty="0">
                <a:effectLst/>
                <a:latin typeface="Amasis MT Pro Light" panose="02040304050005020304" pitchFamily="18" charset="0"/>
              </a:rPr>
              <a:t>Industrial warehouses, smart homes, and disaster zones. </a:t>
            </a:r>
            <a:endParaRPr lang="en-US" sz="2400" b="1" dirty="0">
              <a:latin typeface="Amasis MT Pro Light" panose="02040304050005020304" pitchFamily="18" charset="0"/>
            </a:endParaRPr>
          </a:p>
        </p:txBody>
      </p:sp>
      <p:sp>
        <p:nvSpPr>
          <p:cNvPr id="21" name="Rectangle 2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121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30D0DC-F7EF-8C20-D2FE-58992FA5EDC6}"/>
              </a:ext>
            </a:extLst>
          </p:cNvPr>
          <p:cNvSpPr txBox="1"/>
          <p:nvPr/>
        </p:nvSpPr>
        <p:spPr>
          <a:xfrm>
            <a:off x="326026" y="1567248"/>
            <a:ext cx="11542710" cy="4455835"/>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sz="2400" dirty="0">
                <a:latin typeface="Amasis MT Pro Light" panose="02040304050005020304" pitchFamily="18" charset="0"/>
              </a:rPr>
              <a:t>Obstacle Avoidance by adding ultrasonic or LiDAR sensors.</a:t>
            </a:r>
          </a:p>
          <a:p>
            <a:pPr marL="800100" lvl="1" indent="-342900">
              <a:lnSpc>
                <a:spcPct val="150000"/>
              </a:lnSpc>
              <a:buFont typeface="Arial" panose="020B0604020202020204" pitchFamily="34" charset="0"/>
              <a:buChar char="•"/>
            </a:pPr>
            <a:r>
              <a:rPr lang="en-US" sz="2400" dirty="0">
                <a:latin typeface="Amasis MT Pro Light" panose="02040304050005020304" pitchFamily="18" charset="0"/>
              </a:rPr>
              <a:t>Replacing IR sensors with higher-range thermal sensors would improve fire detection capabilities.</a:t>
            </a:r>
            <a:endParaRPr lang="ar-EG" sz="2400" dirty="0">
              <a:latin typeface="Amasis MT Pro Light" panose="02040304050005020304" pitchFamily="18" charset="0"/>
            </a:endParaRPr>
          </a:p>
          <a:p>
            <a:pPr marL="800100" lvl="1" indent="-342900">
              <a:lnSpc>
                <a:spcPct val="150000"/>
              </a:lnSpc>
              <a:buFont typeface="Arial" panose="020B0604020202020204" pitchFamily="34" charset="0"/>
              <a:buChar char="•"/>
            </a:pPr>
            <a:r>
              <a:rPr lang="en-US" sz="2400" dirty="0">
                <a:latin typeface="Amasis MT Pro Light" panose="02040304050005020304" pitchFamily="18" charset="0"/>
              </a:rPr>
              <a:t>Enhancing the AI model with more training data could improve classification accuracy for different types of fire sources and indicate the appropriate extinguishing method, whether water or CO₂.</a:t>
            </a:r>
            <a:endParaRPr lang="ar-EG" sz="2400" dirty="0">
              <a:latin typeface="Amasis MT Pro Light" panose="02040304050005020304" pitchFamily="18" charset="0"/>
            </a:endParaRPr>
          </a:p>
          <a:p>
            <a:pPr marL="800100" lvl="1" indent="-342900">
              <a:lnSpc>
                <a:spcPct val="150000"/>
              </a:lnSpc>
              <a:buFont typeface="Arial" panose="020B0604020202020204" pitchFamily="34" charset="0"/>
              <a:buChar char="•"/>
            </a:pPr>
            <a:endParaRPr lang="en-US" sz="2400" dirty="0"/>
          </a:p>
          <a:p>
            <a:pPr marL="800100" lvl="1" indent="-342900">
              <a:lnSpc>
                <a:spcPct val="150000"/>
              </a:lnSpc>
              <a:buFont typeface="Arial" panose="020B0604020202020204" pitchFamily="34" charset="0"/>
              <a:buChar char="•"/>
            </a:pPr>
            <a:endParaRPr lang="ar-EG" sz="2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848849B-E301-940D-0947-DECFFDBB9ABA}"/>
              </a:ext>
            </a:extLst>
          </p:cNvPr>
          <p:cNvSpPr txBox="1"/>
          <p:nvPr/>
        </p:nvSpPr>
        <p:spPr>
          <a:xfrm>
            <a:off x="326027" y="355284"/>
            <a:ext cx="9688296" cy="87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solidFill>
                  <a:schemeClr val="tx1"/>
                </a:solidFill>
                <a:latin typeface="+mj-lt"/>
                <a:ea typeface="+mj-ea"/>
                <a:cs typeface="+mj-cs"/>
              </a:rPr>
              <a:t>Future Improvements</a:t>
            </a:r>
          </a:p>
        </p:txBody>
      </p:sp>
      <p:sp>
        <p:nvSpPr>
          <p:cNvPr id="3" name="Freeform 24">
            <a:extLst>
              <a:ext uri="{FF2B5EF4-FFF2-40B4-BE49-F238E27FC236}">
                <a16:creationId xmlns:a16="http://schemas.microsoft.com/office/drawing/2014/main" id="{F9C6F841-DC89-2AEA-A51D-8E659A4DB95B}"/>
              </a:ext>
            </a:extLst>
          </p:cNvPr>
          <p:cNvSpPr/>
          <p:nvPr/>
        </p:nvSpPr>
        <p:spPr>
          <a:xfrm>
            <a:off x="9212399" y="5181359"/>
            <a:ext cx="2656337" cy="1433411"/>
          </a:xfrm>
          <a:custGeom>
            <a:avLst/>
            <a:gdLst/>
            <a:ahLst/>
            <a:cxnLst/>
            <a:rect l="l" t="t" r="r" b="b"/>
            <a:pathLst>
              <a:path w="2854771" h="1531196">
                <a:moveTo>
                  <a:pt x="0" y="0"/>
                </a:moveTo>
                <a:lnTo>
                  <a:pt x="2854771" y="0"/>
                </a:lnTo>
                <a:lnTo>
                  <a:pt x="2854771" y="1531196"/>
                </a:lnTo>
                <a:lnTo>
                  <a:pt x="0" y="1531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25">
            <a:extLst>
              <a:ext uri="{FF2B5EF4-FFF2-40B4-BE49-F238E27FC236}">
                <a16:creationId xmlns:a16="http://schemas.microsoft.com/office/drawing/2014/main" id="{2A1436ED-D8FA-922C-85EB-892CB1C76F98}"/>
              </a:ext>
            </a:extLst>
          </p:cNvPr>
          <p:cNvSpPr/>
          <p:nvPr/>
        </p:nvSpPr>
        <p:spPr>
          <a:xfrm>
            <a:off x="487239" y="5765426"/>
            <a:ext cx="892382" cy="849344"/>
          </a:xfrm>
          <a:custGeom>
            <a:avLst/>
            <a:gdLst/>
            <a:ahLst/>
            <a:cxnLst/>
            <a:rect l="l" t="t" r="r" b="b"/>
            <a:pathLst>
              <a:path w="1014744" h="1183375">
                <a:moveTo>
                  <a:pt x="0" y="0"/>
                </a:moveTo>
                <a:lnTo>
                  <a:pt x="1014743" y="0"/>
                </a:lnTo>
                <a:lnTo>
                  <a:pt x="1014743" y="1183374"/>
                </a:lnTo>
                <a:lnTo>
                  <a:pt x="0" y="1183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26">
            <a:extLst>
              <a:ext uri="{FF2B5EF4-FFF2-40B4-BE49-F238E27FC236}">
                <a16:creationId xmlns:a16="http://schemas.microsoft.com/office/drawing/2014/main" id="{D0F033CB-3688-591D-F09D-B4577C6382F1}"/>
              </a:ext>
            </a:extLst>
          </p:cNvPr>
          <p:cNvSpPr/>
          <p:nvPr/>
        </p:nvSpPr>
        <p:spPr>
          <a:xfrm>
            <a:off x="687048" y="5207006"/>
            <a:ext cx="428595" cy="530112"/>
          </a:xfrm>
          <a:custGeom>
            <a:avLst/>
            <a:gdLst/>
            <a:ahLst/>
            <a:cxnLst/>
            <a:rect l="l" t="t" r="r" b="b"/>
            <a:pathLst>
              <a:path w="594541" h="849344">
                <a:moveTo>
                  <a:pt x="0" y="0"/>
                </a:moveTo>
                <a:lnTo>
                  <a:pt x="594541" y="0"/>
                </a:lnTo>
                <a:lnTo>
                  <a:pt x="594541" y="849344"/>
                </a:lnTo>
                <a:lnTo>
                  <a:pt x="0" y="849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258053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8FA66D-14D8-98A2-7042-6CA9A80BB928}"/>
              </a:ext>
            </a:extLst>
          </p:cNvPr>
          <p:cNvSpPr txBox="1"/>
          <p:nvPr/>
        </p:nvSpPr>
        <p:spPr>
          <a:xfrm>
            <a:off x="763780" y="1505599"/>
            <a:ext cx="11283841" cy="46646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S. Ramasubramanian </a:t>
            </a:r>
            <a:r>
              <a:rPr lang="en-US" sz="2000" i="1" kern="100" dirty="0">
                <a:effectLst/>
                <a:latin typeface="Aptos" panose="020B0004020202020204" pitchFamily="34" charset="0"/>
                <a:ea typeface="Aptos" panose="020B0004020202020204" pitchFamily="34" charset="0"/>
                <a:cs typeface="Arial" panose="020B0604020202020204" pitchFamily="34" charset="0"/>
              </a:rPr>
              <a:t>et al.</a:t>
            </a:r>
            <a:r>
              <a:rPr lang="en-US" sz="2000" kern="100" dirty="0">
                <a:effectLst/>
                <a:latin typeface="Aptos" panose="020B0004020202020204" pitchFamily="34" charset="0"/>
                <a:ea typeface="Aptos" panose="020B0004020202020204" pitchFamily="34" charset="0"/>
                <a:cs typeface="Arial" panose="020B0604020202020204" pitchFamily="34" charset="0"/>
              </a:rPr>
              <a:t>, "Autonomous Firefighting Robot Using Arduino and Flame Sensors," </a:t>
            </a:r>
            <a:r>
              <a:rPr lang="en-US" sz="2000" i="1" kern="100" dirty="0">
                <a:effectLst/>
                <a:latin typeface="Aptos" panose="020B0004020202020204" pitchFamily="34" charset="0"/>
                <a:ea typeface="Aptos" panose="020B0004020202020204" pitchFamily="34" charset="0"/>
                <a:cs typeface="Arial" panose="020B0604020202020204" pitchFamily="34" charset="0"/>
              </a:rPr>
              <a:t>IEEE Int. Conf. </a:t>
            </a:r>
            <a:r>
              <a:rPr lang="en-US" sz="2000" i="1" kern="100" dirty="0" err="1">
                <a:effectLst/>
                <a:latin typeface="Aptos" panose="020B0004020202020204" pitchFamily="34" charset="0"/>
                <a:ea typeface="Aptos" panose="020B0004020202020204" pitchFamily="34" charset="0"/>
                <a:cs typeface="Arial" panose="020B0604020202020204" pitchFamily="34" charset="0"/>
              </a:rPr>
              <a:t>Comput</a:t>
            </a:r>
            <a:r>
              <a:rPr lang="en-US" sz="2000" i="1" kern="100" dirty="0">
                <a:effectLst/>
                <a:latin typeface="Aptos" panose="020B0004020202020204" pitchFamily="34" charset="0"/>
                <a:ea typeface="Aptos" panose="020B0004020202020204" pitchFamily="34" charset="0"/>
                <a:cs typeface="Arial" panose="020B0604020202020204" pitchFamily="34" charset="0"/>
              </a:rPr>
              <a:t>. </a:t>
            </a:r>
            <a:r>
              <a:rPr lang="en-US" sz="2000" i="1" kern="100" dirty="0" err="1">
                <a:effectLst/>
                <a:latin typeface="Aptos" panose="020B0004020202020204" pitchFamily="34" charset="0"/>
                <a:ea typeface="Aptos" panose="020B0004020202020204" pitchFamily="34" charset="0"/>
                <a:cs typeface="Arial" panose="020B0604020202020204" pitchFamily="34" charset="0"/>
              </a:rPr>
              <a:t>Intell</a:t>
            </a:r>
            <a:r>
              <a:rPr lang="en-US" sz="2000" i="1" kern="100" dirty="0">
                <a:effectLst/>
                <a:latin typeface="Aptos" panose="020B0004020202020204" pitchFamily="34" charset="0"/>
                <a:ea typeface="Aptos" panose="020B0004020202020204" pitchFamily="34" charset="0"/>
                <a:cs typeface="Arial" panose="020B0604020202020204" pitchFamily="34" charset="0"/>
              </a:rPr>
              <a:t>. Data Sci.</a:t>
            </a:r>
            <a:r>
              <a:rPr lang="en-US" sz="2000" kern="100" dirty="0">
                <a:effectLst/>
                <a:latin typeface="Aptos" panose="020B0004020202020204" pitchFamily="34" charset="0"/>
                <a:ea typeface="Aptos" panose="020B0004020202020204" pitchFamily="34" charset="0"/>
                <a:cs typeface="Arial" panose="020B0604020202020204" pitchFamily="34" charset="0"/>
              </a:rPr>
              <a:t>, 2020.</a:t>
            </a:r>
          </a:p>
          <a:p>
            <a:pPr marL="342900" indent="-342900">
              <a:lnSpc>
                <a:spcPct val="150000"/>
              </a:lnSpc>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R. </a:t>
            </a:r>
            <a:r>
              <a:rPr lang="en-US" sz="2000" kern="100" dirty="0" err="1">
                <a:effectLst/>
                <a:latin typeface="Aptos" panose="020B0004020202020204" pitchFamily="34" charset="0"/>
                <a:ea typeface="Aptos" panose="020B0004020202020204" pitchFamily="34" charset="0"/>
                <a:cs typeface="Arial" panose="020B0604020202020204" pitchFamily="34" charset="0"/>
              </a:rPr>
              <a:t>Arabelli</a:t>
            </a:r>
            <a:r>
              <a:rPr lang="en-US" sz="2000" kern="100" dirty="0">
                <a:effectLst/>
                <a:latin typeface="Aptos" panose="020B0004020202020204" pitchFamily="34" charset="0"/>
                <a:ea typeface="Aptos" panose="020B0004020202020204" pitchFamily="34" charset="0"/>
                <a:cs typeface="Arial" panose="020B0604020202020204" pitchFamily="34" charset="0"/>
              </a:rPr>
              <a:t>, "Design and Implementation of a Firefighting Robot Using IoT and AI," </a:t>
            </a:r>
            <a:r>
              <a:rPr lang="en-US" sz="2000" i="1" kern="100" dirty="0">
                <a:effectLst/>
                <a:latin typeface="Aptos" panose="020B0004020202020204" pitchFamily="34" charset="0"/>
                <a:ea typeface="Aptos" panose="020B0004020202020204" pitchFamily="34" charset="0"/>
                <a:cs typeface="Arial" panose="020B0604020202020204" pitchFamily="34" charset="0"/>
              </a:rPr>
              <a:t>Int. J. Sci. Res. Sci. Eng. </a:t>
            </a:r>
            <a:r>
              <a:rPr lang="en-US" sz="2000" i="1" kern="100">
                <a:effectLst/>
                <a:latin typeface="Aptos" panose="020B0004020202020204" pitchFamily="34" charset="0"/>
                <a:ea typeface="Aptos" panose="020B0004020202020204" pitchFamily="34" charset="0"/>
                <a:cs typeface="Arial" panose="020B0604020202020204" pitchFamily="34" charset="0"/>
              </a:rPr>
              <a:t>Technol.</a:t>
            </a:r>
            <a:r>
              <a:rPr lang="en-US" sz="2000" kern="100">
                <a:effectLst/>
                <a:latin typeface="Aptos" panose="020B0004020202020204" pitchFamily="34" charset="0"/>
                <a:ea typeface="Aptos" panose="020B0004020202020204" pitchFamily="34" charset="0"/>
                <a:cs typeface="Arial" panose="020B0604020202020204" pitchFamily="34" charset="0"/>
              </a:rPr>
              <a:t>, 2020. </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N. M. S. </a:t>
            </a:r>
            <a:r>
              <a:rPr lang="en-US" sz="2000" i="1" kern="100" dirty="0">
                <a:effectLst/>
                <a:latin typeface="Aptos" panose="020B0004020202020204" pitchFamily="34" charset="0"/>
                <a:ea typeface="Aptos" panose="020B0004020202020204" pitchFamily="34" charset="0"/>
                <a:cs typeface="Arial" panose="020B0604020202020204" pitchFamily="34" charset="0"/>
              </a:rPr>
              <a:t>et al.</a:t>
            </a:r>
            <a:r>
              <a:rPr lang="en-US" sz="2000" kern="100" dirty="0">
                <a:effectLst/>
                <a:latin typeface="Aptos" panose="020B0004020202020204" pitchFamily="34" charset="0"/>
                <a:ea typeface="Aptos" panose="020B0004020202020204" pitchFamily="34" charset="0"/>
                <a:cs typeface="Arial" panose="020B0604020202020204" pitchFamily="34" charset="0"/>
              </a:rPr>
              <a:t>, "Fire Detection and Suppression Using IoT and Machine Learning," </a:t>
            </a:r>
            <a:r>
              <a:rPr lang="en-US" sz="2000" i="1" kern="100" dirty="0">
                <a:effectLst/>
                <a:latin typeface="Aptos" panose="020B0004020202020204" pitchFamily="34" charset="0"/>
                <a:ea typeface="Aptos" panose="020B0004020202020204" pitchFamily="34" charset="0"/>
                <a:cs typeface="Arial" panose="020B0604020202020204" pitchFamily="34" charset="0"/>
              </a:rPr>
              <a:t>Int. J. Adv. Res. </a:t>
            </a:r>
            <a:r>
              <a:rPr lang="en-US" sz="2000" i="1" kern="100" dirty="0" err="1">
                <a:effectLst/>
                <a:latin typeface="Aptos" panose="020B0004020202020204" pitchFamily="34" charset="0"/>
                <a:ea typeface="Aptos" panose="020B0004020202020204" pitchFamily="34" charset="0"/>
                <a:cs typeface="Arial" panose="020B0604020202020204" pitchFamily="34" charset="0"/>
              </a:rPr>
              <a:t>Comput</a:t>
            </a:r>
            <a:r>
              <a:rPr lang="en-US" sz="2000" i="1" kern="100" dirty="0">
                <a:effectLst/>
                <a:latin typeface="Aptos" panose="020B0004020202020204" pitchFamily="34" charset="0"/>
                <a:ea typeface="Aptos" panose="020B0004020202020204" pitchFamily="34" charset="0"/>
                <a:cs typeface="Arial" panose="020B0604020202020204" pitchFamily="34" charset="0"/>
              </a:rPr>
              <a:t>. Commun. Eng.</a:t>
            </a:r>
            <a:r>
              <a:rPr lang="en-US" sz="2000" kern="100" dirty="0">
                <a:effectLst/>
                <a:latin typeface="Aptos" panose="020B0004020202020204" pitchFamily="34" charset="0"/>
                <a:ea typeface="Aptos" panose="020B0004020202020204" pitchFamily="34" charset="0"/>
                <a:cs typeface="Arial" panose="020B0604020202020204" pitchFamily="34" charset="0"/>
              </a:rPr>
              <a:t>, 2016.</a:t>
            </a:r>
          </a:p>
          <a:p>
            <a:pPr marL="342900" indent="-342900">
              <a:lnSpc>
                <a:spcPct val="150000"/>
              </a:lnSpc>
              <a:buFont typeface="Arial" panose="020B0604020202020204" pitchFamily="34" charset="0"/>
              <a:buChar char="•"/>
            </a:pPr>
            <a:r>
              <a:rPr lang="en-US" sz="2000" dirty="0">
                <a:effectLst/>
                <a:latin typeface="Aptos" panose="020B0004020202020204" pitchFamily="34" charset="0"/>
                <a:ea typeface="Aptos" panose="020B0004020202020204" pitchFamily="34" charset="0"/>
                <a:cs typeface="Arial" panose="020B0604020202020204" pitchFamily="34" charset="0"/>
              </a:rPr>
              <a:t>T. Rakib </a:t>
            </a:r>
            <a:r>
              <a:rPr lang="en-US" sz="2000" i="1" dirty="0">
                <a:effectLst/>
                <a:latin typeface="Aptos" panose="020B0004020202020204" pitchFamily="34" charset="0"/>
                <a:ea typeface="Aptos" panose="020B0004020202020204" pitchFamily="34" charset="0"/>
                <a:cs typeface="Arial" panose="020B0604020202020204" pitchFamily="34" charset="0"/>
              </a:rPr>
              <a:t>et al.</a:t>
            </a:r>
            <a:r>
              <a:rPr lang="en-US" sz="2000" dirty="0">
                <a:effectLst/>
                <a:latin typeface="Aptos" panose="020B0004020202020204" pitchFamily="34" charset="0"/>
                <a:ea typeface="Aptos" panose="020B0004020202020204" pitchFamily="34" charset="0"/>
                <a:cs typeface="Arial" panose="020B0604020202020204" pitchFamily="34" charset="0"/>
              </a:rPr>
              <a:t>, "Development of a Firefighting Robot with Obstacle Avoidance Capabilities," </a:t>
            </a:r>
            <a:r>
              <a:rPr lang="en-US" sz="2000" i="1" dirty="0">
                <a:effectLst/>
                <a:latin typeface="Aptos" panose="020B0004020202020204" pitchFamily="34" charset="0"/>
                <a:ea typeface="Aptos" panose="020B0004020202020204" pitchFamily="34" charset="0"/>
                <a:cs typeface="Arial" panose="020B0604020202020204" pitchFamily="34" charset="0"/>
              </a:rPr>
              <a:t>Int. Conf. Informatics, Electronics &amp; Vision (ICIEV)</a:t>
            </a:r>
            <a:r>
              <a:rPr lang="en-US" sz="2000" dirty="0">
                <a:effectLst/>
                <a:latin typeface="Aptos" panose="020B0004020202020204" pitchFamily="34" charset="0"/>
                <a:ea typeface="Aptos" panose="020B0004020202020204" pitchFamily="34" charset="0"/>
                <a:cs typeface="Arial" panose="020B0604020202020204" pitchFamily="34" charset="0"/>
              </a:rPr>
              <a:t>, 2016.</a:t>
            </a:r>
            <a:endParaRPr lang="en-US" sz="2000" kern="100" dirty="0">
              <a:latin typeface="Aptos" panose="020B0004020202020204" pitchFamily="34" charset="0"/>
              <a:ea typeface="Aptos" panose="020B00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Arial" panose="020B0604020202020204" pitchFamily="34" charset="0"/>
              </a:rPr>
              <a:t>S. J. Priyanka </a:t>
            </a:r>
            <a:r>
              <a:rPr lang="en-US" sz="2000" i="1" kern="100" dirty="0">
                <a:effectLst/>
                <a:latin typeface="Aptos" panose="020B0004020202020204" pitchFamily="34" charset="0"/>
                <a:ea typeface="Aptos" panose="020B0004020202020204" pitchFamily="34" charset="0"/>
                <a:cs typeface="Arial" panose="020B0604020202020204" pitchFamily="34" charset="0"/>
              </a:rPr>
              <a:t>et al.</a:t>
            </a:r>
            <a:r>
              <a:rPr lang="en-US" sz="2000" kern="100" dirty="0">
                <a:effectLst/>
                <a:latin typeface="Aptos" panose="020B0004020202020204" pitchFamily="34" charset="0"/>
                <a:ea typeface="Aptos" panose="020B0004020202020204" pitchFamily="34" charset="0"/>
                <a:cs typeface="Arial" panose="020B0604020202020204" pitchFamily="34" charset="0"/>
              </a:rPr>
              <a:t>, "Android-Controlled Firefighting Robot Using Bluetooth Technology," </a:t>
            </a:r>
            <a:r>
              <a:rPr lang="en-US" sz="2000" i="1" kern="100" dirty="0">
                <a:effectLst/>
                <a:latin typeface="Aptos" panose="020B0004020202020204" pitchFamily="34" charset="0"/>
                <a:ea typeface="Aptos" panose="020B0004020202020204" pitchFamily="34" charset="0"/>
                <a:cs typeface="Arial" panose="020B0604020202020204" pitchFamily="34" charset="0"/>
              </a:rPr>
              <a:t>Int. J. Innov. Sci. Eng. Technol.</a:t>
            </a:r>
            <a:r>
              <a:rPr lang="en-US" sz="2000" kern="100" dirty="0">
                <a:effectLst/>
                <a:latin typeface="Aptos" panose="020B0004020202020204" pitchFamily="34" charset="0"/>
                <a:ea typeface="Aptos" panose="020B0004020202020204" pitchFamily="34" charset="0"/>
                <a:cs typeface="Arial" panose="020B0604020202020204" pitchFamily="34" charset="0"/>
              </a:rPr>
              <a:t>, 2017.</a:t>
            </a:r>
          </a:p>
        </p:txBody>
      </p:sp>
      <p:sp>
        <p:nvSpPr>
          <p:cNvPr id="2" name="TextBox 1">
            <a:extLst>
              <a:ext uri="{FF2B5EF4-FFF2-40B4-BE49-F238E27FC236}">
                <a16:creationId xmlns:a16="http://schemas.microsoft.com/office/drawing/2014/main" id="{CF842ABA-37A6-8009-C3FB-AE52B9A2D127}"/>
              </a:ext>
            </a:extLst>
          </p:cNvPr>
          <p:cNvSpPr txBox="1"/>
          <p:nvPr/>
        </p:nvSpPr>
        <p:spPr>
          <a:xfrm>
            <a:off x="378770" y="393370"/>
            <a:ext cx="9688296" cy="87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dirty="0">
                <a:solidFill>
                  <a:schemeClr val="tx1"/>
                </a:solidFill>
                <a:latin typeface="+mj-lt"/>
                <a:ea typeface="+mj-ea"/>
                <a:cs typeface="+mj-cs"/>
              </a:rPr>
              <a:t>Bibliography</a:t>
            </a:r>
          </a:p>
        </p:txBody>
      </p:sp>
    </p:spTree>
    <p:extLst>
      <p:ext uri="{BB962C8B-B14F-4D97-AF65-F5344CB8AC3E}">
        <p14:creationId xmlns:p14="http://schemas.microsoft.com/office/powerpoint/2010/main" val="1404335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BD9C07-8B9D-FDD5-3D2F-6789D9855CA5}"/>
              </a:ext>
            </a:extLst>
          </p:cNvPr>
          <p:cNvSpPr txBox="1"/>
          <p:nvPr/>
        </p:nvSpPr>
        <p:spPr>
          <a:xfrm>
            <a:off x="3120185" y="5319211"/>
            <a:ext cx="5951621" cy="1015663"/>
          </a:xfrm>
          <a:prstGeom prst="rect">
            <a:avLst/>
          </a:prstGeom>
          <a:noFill/>
        </p:spPr>
        <p:txBody>
          <a:bodyPr wrap="square" rtlCol="0">
            <a:spAutoFit/>
          </a:bodyPr>
          <a:lstStyle/>
          <a:p>
            <a:pPr algn="ctr"/>
            <a:r>
              <a:rPr lang="en-US" sz="6000" dirty="0">
                <a:latin typeface="Amasis MT Pro Medium" panose="02040604050005020304" pitchFamily="18" charset="0"/>
              </a:rPr>
              <a:t>Thanks</a:t>
            </a:r>
          </a:p>
        </p:txBody>
      </p:sp>
      <p:sp>
        <p:nvSpPr>
          <p:cNvPr id="5" name="TextBox 4">
            <a:extLst>
              <a:ext uri="{FF2B5EF4-FFF2-40B4-BE49-F238E27FC236}">
                <a16:creationId xmlns:a16="http://schemas.microsoft.com/office/drawing/2014/main" id="{1D9624D4-CD56-8A69-E0F8-EA0B512292D2}"/>
              </a:ext>
            </a:extLst>
          </p:cNvPr>
          <p:cNvSpPr txBox="1"/>
          <p:nvPr/>
        </p:nvSpPr>
        <p:spPr>
          <a:xfrm>
            <a:off x="2067296" y="954014"/>
            <a:ext cx="8053142" cy="584775"/>
          </a:xfrm>
          <a:prstGeom prst="rect">
            <a:avLst/>
          </a:prstGeom>
          <a:noFill/>
        </p:spPr>
        <p:txBody>
          <a:bodyPr wrap="square" rtlCol="0">
            <a:spAutoFit/>
          </a:bodyPr>
          <a:lstStyle/>
          <a:p>
            <a:pPr algn="ctr"/>
            <a:r>
              <a:rPr lang="en-US" sz="3200" b="1" dirty="0">
                <a:solidFill>
                  <a:schemeClr val="accent1"/>
                </a:solidFill>
                <a:latin typeface="Amasis MT Pro Light" panose="02040304050005020304" pitchFamily="18" charset="0"/>
              </a:rPr>
              <a:t>If you have any questions, ask eagles team </a:t>
            </a:r>
            <a:r>
              <a:rPr lang="ar-EG" sz="3200" b="1" dirty="0">
                <a:solidFill>
                  <a:schemeClr val="accent1"/>
                </a:solidFill>
                <a:latin typeface="Amasis MT Pro Light" panose="02040304050005020304" pitchFamily="18" charset="0"/>
              </a:rPr>
              <a:t>😎</a:t>
            </a:r>
          </a:p>
        </p:txBody>
      </p:sp>
      <p:pic>
        <p:nvPicPr>
          <p:cNvPr id="7" name="Picture 6" descr="A baby wearing sunglasses giving a thumbs up&#10;&#10;AI-generated content may be incorrect.">
            <a:extLst>
              <a:ext uri="{FF2B5EF4-FFF2-40B4-BE49-F238E27FC236}">
                <a16:creationId xmlns:a16="http://schemas.microsoft.com/office/drawing/2014/main" id="{F318B0F7-5EF9-1E66-989F-439E43D35365}"/>
              </a:ext>
            </a:extLst>
          </p:cNvPr>
          <p:cNvPicPr>
            <a:picLocks noChangeAspect="1"/>
          </p:cNvPicPr>
          <p:nvPr/>
        </p:nvPicPr>
        <p:blipFill>
          <a:blip r:embed="rId2">
            <a:extLst>
              <a:ext uri="{28A0092B-C50C-407E-A947-70E740481C1C}">
                <a14:useLocalDpi xmlns:a14="http://schemas.microsoft.com/office/drawing/2010/main" val="0"/>
              </a:ext>
            </a:extLst>
          </a:blip>
          <a:srcRect l="-120"/>
          <a:stretch/>
        </p:blipFill>
        <p:spPr>
          <a:xfrm>
            <a:off x="4693499" y="2622722"/>
            <a:ext cx="2805002" cy="2696489"/>
          </a:xfrm>
          <a:prstGeom prst="rect">
            <a:avLst/>
          </a:prstGeom>
        </p:spPr>
      </p:pic>
      <p:sp>
        <p:nvSpPr>
          <p:cNvPr id="2" name="TextBox 1">
            <a:extLst>
              <a:ext uri="{FF2B5EF4-FFF2-40B4-BE49-F238E27FC236}">
                <a16:creationId xmlns:a16="http://schemas.microsoft.com/office/drawing/2014/main" id="{15A01CE9-5CE7-4308-76B6-6677EA4AD72C}"/>
              </a:ext>
            </a:extLst>
          </p:cNvPr>
          <p:cNvSpPr txBox="1"/>
          <p:nvPr/>
        </p:nvSpPr>
        <p:spPr>
          <a:xfrm>
            <a:off x="1212857" y="1616802"/>
            <a:ext cx="6612009" cy="461665"/>
          </a:xfrm>
          <a:prstGeom prst="rect">
            <a:avLst/>
          </a:prstGeom>
          <a:noFill/>
        </p:spPr>
        <p:txBody>
          <a:bodyPr wrap="square" rtlCol="0">
            <a:spAutoFit/>
          </a:bodyPr>
          <a:lstStyle/>
          <a:p>
            <a:r>
              <a:rPr lang="ar-EG" sz="2400" b="1" dirty="0">
                <a:solidFill>
                  <a:schemeClr val="accent1"/>
                </a:solidFill>
                <a:latin typeface="Amasis MT Pro Light" panose="02040304050005020304" pitchFamily="18" charset="0"/>
              </a:rPr>
              <a:t> </a:t>
            </a:r>
            <a:r>
              <a:rPr lang="en-US" sz="2400" b="1" dirty="0">
                <a:solidFill>
                  <a:schemeClr val="accent1"/>
                </a:solidFill>
                <a:latin typeface="Amasis MT Pro Light" panose="02040304050005020304" pitchFamily="18" charset="0"/>
              </a:rPr>
              <a:t>Link of Video: </a:t>
            </a:r>
            <a:r>
              <a:rPr lang="en-US" sz="2400" b="1" dirty="0">
                <a:latin typeface="Amasis MT Pro Light" panose="02040304050005020304" pitchFamily="18" charset="0"/>
                <a:hlinkClick r:id="rId3">
                  <a:extLst>
                    <a:ext uri="{A12FA001-AC4F-418D-AE19-62706E023703}">
                      <ahyp:hlinkClr xmlns:ahyp="http://schemas.microsoft.com/office/drawing/2018/hyperlinkcolor" val="tx"/>
                    </a:ext>
                  </a:extLst>
                </a:hlinkClick>
              </a:rPr>
              <a:t>YouTube Video Link</a:t>
            </a:r>
            <a:endParaRPr lang="en-US" sz="2400" b="1" dirty="0">
              <a:latin typeface="Amasis MT Pro Light" panose="02040304050005020304" pitchFamily="18" charset="0"/>
            </a:endParaRPr>
          </a:p>
        </p:txBody>
      </p:sp>
    </p:spTree>
    <p:extLst>
      <p:ext uri="{BB962C8B-B14F-4D97-AF65-F5344CB8AC3E}">
        <p14:creationId xmlns:p14="http://schemas.microsoft.com/office/powerpoint/2010/main" val="248041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1" name="Freeform 11"/>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dirty="0"/>
          </a:p>
        </p:txBody>
      </p:sp>
      <p:sp>
        <p:nvSpPr>
          <p:cNvPr id="12" name="Freeform 12"/>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3" name="Freeform 13"/>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4" name="Freeform 14"/>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5" name="Freeform 15"/>
          <p:cNvSpPr/>
          <p:nvPr/>
        </p:nvSpPr>
        <p:spPr>
          <a:xfrm>
            <a:off x="140563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6" name="Freeform 16"/>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7" name="Freeform 17"/>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8" name="Freeform 18"/>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9" name="Freeform 19"/>
          <p:cNvSpPr/>
          <p:nvPr/>
        </p:nvSpPr>
        <p:spPr>
          <a:xfrm>
            <a:off x="1424793" y="316904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0" name="Freeform 20"/>
          <p:cNvSpPr/>
          <p:nvPr/>
        </p:nvSpPr>
        <p:spPr>
          <a:xfrm>
            <a:off x="3510926" y="3167137"/>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1" name="Freeform 21"/>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2" name="Freeform 22"/>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3" name="TextBox 23"/>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Analysis</a:t>
            </a:r>
          </a:p>
        </p:txBody>
      </p:sp>
      <p:sp>
        <p:nvSpPr>
          <p:cNvPr id="27" name="TextBox 27"/>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Literature</a:t>
            </a:r>
          </a:p>
        </p:txBody>
      </p:sp>
      <p:sp>
        <p:nvSpPr>
          <p:cNvPr id="28" name="TextBox 28"/>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Helvetica World Bold"/>
                <a:ea typeface="Helvetica World Bold"/>
                <a:cs typeface="Helvetica World Bold"/>
                <a:sym typeface="Helvetica World Bold"/>
              </a:rPr>
              <a:t>Abstract</a:t>
            </a:r>
          </a:p>
        </p:txBody>
      </p:sp>
      <p:sp>
        <p:nvSpPr>
          <p:cNvPr id="32" name="TextBox 31">
            <a:extLst>
              <a:ext uri="{FF2B5EF4-FFF2-40B4-BE49-F238E27FC236}">
                <a16:creationId xmlns:a16="http://schemas.microsoft.com/office/drawing/2014/main" id="{EB73FDC8-3E8E-0FEA-A523-AC816AEF6902}"/>
              </a:ext>
            </a:extLst>
          </p:cNvPr>
          <p:cNvSpPr txBox="1"/>
          <p:nvPr/>
        </p:nvSpPr>
        <p:spPr>
          <a:xfrm>
            <a:off x="1854899" y="2364765"/>
            <a:ext cx="8653175" cy="1323439"/>
          </a:xfrm>
          <a:prstGeom prst="rect">
            <a:avLst/>
          </a:prstGeom>
          <a:noFill/>
        </p:spPr>
        <p:txBody>
          <a:bodyPr wrap="square" rtlCol="0">
            <a:spAutoFit/>
          </a:bodyPr>
          <a:lstStyle/>
          <a:p>
            <a:pPr algn="just"/>
            <a:r>
              <a:rPr lang="en-US" sz="2000" dirty="0"/>
              <a:t>Design and implementation of a smart fire-fighting car based on IoT and AI technologies. The system can detect fires, identify their type and cause, choose the appropriate extinguishing method (water, foam, or CO2), and autonomously move to the fire location to extinguish it.</a:t>
            </a:r>
          </a:p>
        </p:txBody>
      </p:sp>
      <p:sp>
        <p:nvSpPr>
          <p:cNvPr id="33" name="Freeform 22">
            <a:extLst>
              <a:ext uri="{FF2B5EF4-FFF2-40B4-BE49-F238E27FC236}">
                <a16:creationId xmlns:a16="http://schemas.microsoft.com/office/drawing/2014/main" id="{DBEDAE3C-6209-E9A2-5B76-76A6C6F45217}"/>
              </a:ext>
            </a:extLst>
          </p:cNvPr>
          <p:cNvSpPr/>
          <p:nvPr/>
        </p:nvSpPr>
        <p:spPr>
          <a:xfrm>
            <a:off x="894973" y="1675565"/>
            <a:ext cx="2123486" cy="685795"/>
          </a:xfrm>
          <a:custGeom>
            <a:avLst/>
            <a:gdLst/>
            <a:ahLst/>
            <a:cxnLst/>
            <a:rect l="l" t="t" r="r" b="b"/>
            <a:pathLst>
              <a:path w="4114747" h="1294275">
                <a:moveTo>
                  <a:pt x="0" y="0"/>
                </a:moveTo>
                <a:lnTo>
                  <a:pt x="4114747" y="0"/>
                </a:lnTo>
                <a:lnTo>
                  <a:pt x="4114747" y="1294275"/>
                </a:lnTo>
                <a:lnTo>
                  <a:pt x="0" y="1294275"/>
                </a:lnTo>
                <a:lnTo>
                  <a:pt x="0" y="0"/>
                </a:lnTo>
                <a:close/>
              </a:path>
            </a:pathLst>
          </a:custGeom>
          <a:blipFill>
            <a:blip r:embed="rId7">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34" name="TextBox 33">
            <a:extLst>
              <a:ext uri="{FF2B5EF4-FFF2-40B4-BE49-F238E27FC236}">
                <a16:creationId xmlns:a16="http://schemas.microsoft.com/office/drawing/2014/main" id="{21838E91-784A-3C6C-F7D3-50012C9E5B3A}"/>
              </a:ext>
            </a:extLst>
          </p:cNvPr>
          <p:cNvSpPr txBox="1"/>
          <p:nvPr/>
        </p:nvSpPr>
        <p:spPr>
          <a:xfrm>
            <a:off x="1014315" y="1726074"/>
            <a:ext cx="1855159" cy="584775"/>
          </a:xfrm>
          <a:prstGeom prst="rect">
            <a:avLst/>
          </a:prstGeom>
          <a:noFill/>
        </p:spPr>
        <p:txBody>
          <a:bodyPr wrap="square" rtlCol="0">
            <a:spAutoFit/>
          </a:bodyPr>
          <a:lstStyle/>
          <a:p>
            <a:r>
              <a:rPr lang="en-US" sz="3200" dirty="0">
                <a:solidFill>
                  <a:schemeClr val="tx2">
                    <a:lumMod val="75000"/>
                    <a:lumOff val="25000"/>
                  </a:schemeClr>
                </a:solidFill>
                <a:latin typeface="Amasis MT Pro Medium" panose="02040604050005020304" pitchFamily="18" charset="0"/>
                <a:ea typeface="Calibri" panose="020F0502020204030204" pitchFamily="34" charset="0"/>
                <a:cs typeface="Calibri" panose="020F0502020204030204" pitchFamily="34" charset="0"/>
              </a:rPr>
              <a:t>Idea</a:t>
            </a:r>
          </a:p>
        </p:txBody>
      </p:sp>
      <p:sp>
        <p:nvSpPr>
          <p:cNvPr id="35" name="Freeform 22">
            <a:extLst>
              <a:ext uri="{FF2B5EF4-FFF2-40B4-BE49-F238E27FC236}">
                <a16:creationId xmlns:a16="http://schemas.microsoft.com/office/drawing/2014/main" id="{B2AD0E91-AEBE-1EED-760E-840D7D60B0D7}"/>
              </a:ext>
            </a:extLst>
          </p:cNvPr>
          <p:cNvSpPr/>
          <p:nvPr/>
        </p:nvSpPr>
        <p:spPr>
          <a:xfrm>
            <a:off x="895795" y="3851424"/>
            <a:ext cx="2123486" cy="685795"/>
          </a:xfrm>
          <a:custGeom>
            <a:avLst/>
            <a:gdLst/>
            <a:ahLst/>
            <a:cxnLst/>
            <a:rect l="l" t="t" r="r" b="b"/>
            <a:pathLst>
              <a:path w="4114747" h="1294275">
                <a:moveTo>
                  <a:pt x="0" y="0"/>
                </a:moveTo>
                <a:lnTo>
                  <a:pt x="4114747" y="0"/>
                </a:lnTo>
                <a:lnTo>
                  <a:pt x="4114747" y="1294275"/>
                </a:lnTo>
                <a:lnTo>
                  <a:pt x="0" y="1294275"/>
                </a:lnTo>
                <a:lnTo>
                  <a:pt x="0" y="0"/>
                </a:lnTo>
                <a:close/>
              </a:path>
            </a:pathLst>
          </a:custGeom>
          <a:blipFill>
            <a:blip r:embed="rId7">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36" name="TextBox 35">
            <a:extLst>
              <a:ext uri="{FF2B5EF4-FFF2-40B4-BE49-F238E27FC236}">
                <a16:creationId xmlns:a16="http://schemas.microsoft.com/office/drawing/2014/main" id="{E67D2F2F-1FA8-D5EC-3FDB-9BF33C1C35D7}"/>
              </a:ext>
            </a:extLst>
          </p:cNvPr>
          <p:cNvSpPr txBox="1"/>
          <p:nvPr/>
        </p:nvSpPr>
        <p:spPr>
          <a:xfrm>
            <a:off x="1022317" y="3913757"/>
            <a:ext cx="2249663" cy="1077218"/>
          </a:xfrm>
          <a:prstGeom prst="rect">
            <a:avLst/>
          </a:prstGeom>
          <a:noFill/>
        </p:spPr>
        <p:txBody>
          <a:bodyPr wrap="square" rtlCol="0">
            <a:spAutoFit/>
          </a:bodyPr>
          <a:lstStyle/>
          <a:p>
            <a:r>
              <a:rPr lang="en-US" sz="3200" dirty="0">
                <a:solidFill>
                  <a:schemeClr val="tx2">
                    <a:lumMod val="75000"/>
                    <a:lumOff val="25000"/>
                  </a:schemeClr>
                </a:solidFill>
                <a:latin typeface="Amasis MT Pro Medium" panose="02040604050005020304" pitchFamily="18" charset="0"/>
              </a:rPr>
              <a:t>Motivation</a:t>
            </a:r>
          </a:p>
          <a:p>
            <a:endParaRPr lang="en-US" sz="3200" b="1" dirty="0">
              <a:latin typeface="Amasis MT Pro Medium" panose="02040604050005020304" pitchFamily="18" charset="0"/>
              <a:ea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55FF6E54-9155-C440-02A0-E2BED70C8409}"/>
              </a:ext>
            </a:extLst>
          </p:cNvPr>
          <p:cNvSpPr txBox="1"/>
          <p:nvPr/>
        </p:nvSpPr>
        <p:spPr>
          <a:xfrm>
            <a:off x="1854898" y="4510907"/>
            <a:ext cx="8653175" cy="1323439"/>
          </a:xfrm>
          <a:prstGeom prst="rect">
            <a:avLst/>
          </a:prstGeom>
          <a:noFill/>
        </p:spPr>
        <p:txBody>
          <a:bodyPr wrap="square" rtlCol="0">
            <a:spAutoFit/>
          </a:bodyPr>
          <a:lstStyle/>
          <a:p>
            <a:pPr algn="just"/>
            <a:r>
              <a:rPr lang="en-US" sz="2000" dirty="0"/>
              <a:t>Delays in human response increase the danger and damage caused by fires. Therefore, there is a need for an intelligent and fast-response solution that uses modern technologies to minimize losses and provide immediate and effective action in emergency situations.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74090-51D0-8623-42F9-3B8A471A5D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B8B851-2EC0-28AE-2995-B8706B228414}"/>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62F2FD7A-ABDD-9C23-4E24-27B8242D03EB}"/>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955F6681-9F3C-A387-A86D-2E5F303C2D90}"/>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F0DC500D-6F4F-F814-8D9F-0AD88E20345D}"/>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7A312BEB-C4D1-5204-7BF1-6DB461638DAC}"/>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B4BC9D38-F7C7-6423-E8E0-DEB720D53BC2}"/>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5C0CAE1B-53C6-4110-4FDD-990EBEAD149A}"/>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a:extLst>
              <a:ext uri="{FF2B5EF4-FFF2-40B4-BE49-F238E27FC236}">
                <a16:creationId xmlns:a16="http://schemas.microsoft.com/office/drawing/2014/main" id="{0819B80C-AD86-5DBB-E431-0CEAD41CFDB3}"/>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2093A9F0-AD29-FFFF-1834-F263E1146456}"/>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D2AC5917-40F2-BE79-62E7-1CBB867E7DF3}"/>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DD30321C-158D-F59B-A4D3-CB9693F98DAB}"/>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18D96245-86F6-6AED-245D-86093A069E5F}"/>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C6D354B9-65A8-13DF-B872-8C048ACD289A}"/>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ECC2C7C4-AED7-6B4F-FCE3-B059C7FA63D4}"/>
              </a:ext>
            </a:extLst>
          </p:cNvPr>
          <p:cNvSpPr/>
          <p:nvPr/>
        </p:nvSpPr>
        <p:spPr>
          <a:xfrm>
            <a:off x="140563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BBED0A10-EA00-15F3-5929-9C5F6A1BFCF3}"/>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4F3DB089-3E07-7168-3956-12E4EA029FF3}"/>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FD68FF91-A498-3FC5-EE20-717C033C776F}"/>
              </a:ext>
            </a:extLst>
          </p:cNvPr>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E38EABA7-AF36-47FD-85E6-CD2819E34A0E}"/>
              </a:ext>
            </a:extLst>
          </p:cNvPr>
          <p:cNvSpPr/>
          <p:nvPr/>
        </p:nvSpPr>
        <p:spPr>
          <a:xfrm>
            <a:off x="1409803" y="315405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B413D128-2351-41DE-F8A3-D988009F4E8C}"/>
              </a:ext>
            </a:extLst>
          </p:cNvPr>
          <p:cNvSpPr/>
          <p:nvPr/>
        </p:nvSpPr>
        <p:spPr>
          <a:xfrm>
            <a:off x="3510926" y="3167137"/>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6E2142EA-3325-F502-0491-65E6A6EF14EC}"/>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AC318B5F-DC5B-2DD3-6E46-EA3FB8607712}"/>
              </a:ext>
            </a:extLst>
          </p:cNvPr>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C474FE26-7D31-71F9-3232-3835F5E16088}"/>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63382310-3530-1BEA-AC2F-481C0D39C58A}"/>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79E01BAF-2398-B298-8984-F23CE5634E09}"/>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738240E2-B9A9-DFB9-906B-851F5C7F0E20}"/>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AEA46106-DAAA-32AB-75E8-39720033B0F8}"/>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10780C03-50D6-1A90-D532-B58FEC22232C}"/>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Helvetica World Bold"/>
                <a:ea typeface="Helvetica World Bold"/>
                <a:cs typeface="Helvetica World Bold"/>
                <a:sym typeface="Helvetica World Bold"/>
              </a:rPr>
              <a:t>Abstract</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8385CA1-26C5-0F52-5765-DC8315098307}"/>
                  </a:ext>
                </a:extLst>
              </p:cNvPr>
              <p:cNvSpPr txBox="1"/>
              <p:nvPr/>
            </p:nvSpPr>
            <p:spPr>
              <a:xfrm>
                <a:off x="1851849" y="2532916"/>
                <a:ext cx="8653175" cy="2938305"/>
              </a:xfrm>
              <a:prstGeom prst="rect">
                <a:avLst/>
              </a:prstGeom>
              <a:noFill/>
            </p:spPr>
            <p:txBody>
              <a:bodyPr wrap="square" rtlCol="0">
                <a:spAutoFit/>
              </a:bodyPr>
              <a:lstStyle/>
              <a:p>
                <a:pPr>
                  <a:lnSpc>
                    <a:spcPct val="100000"/>
                  </a:lnSpc>
                </a:pPr>
                <a:r>
                  <a:rPr lang="en-US" sz="2000" dirty="0"/>
                  <a:t>This project is based on sensor-based automation using IR flame sensors, servo motors, and DC motor control. The IR sensors operate on the principle that flame emits infrared radiation in the 760 nm–1100 nm range, which is detected as voltage signals by the analog pins.</a:t>
                </a:r>
              </a:p>
              <a:p>
                <a:pPr>
                  <a:lnSpc>
                    <a:spcPct val="100000"/>
                  </a:lnSpc>
                </a:pPr>
                <a:r>
                  <a:rPr lang="en-US" sz="2000" dirty="0"/>
                  <a:t>The motor speed is controlled using PWM (Pulse Width Modulation). The duty cycle is defined as:</a:t>
                </a:r>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𝐷𝑢𝑡𝑦</m:t>
                      </m:r>
                      <m:r>
                        <a:rPr lang="en-US" sz="2000" b="0" i="1" smtClean="0">
                          <a:latin typeface="Cambria Math" panose="02040503050406030204" pitchFamily="18" charset="0"/>
                        </a:rPr>
                        <m:t> </m:t>
                      </m:r>
                      <m:r>
                        <a:rPr lang="en-US" sz="2000" b="0" i="1" smtClean="0">
                          <a:latin typeface="Cambria Math" panose="02040503050406030204" pitchFamily="18" charset="0"/>
                        </a:rPr>
                        <m:t>𝐶𝑦𝑐𝑙𝑒</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𝑜𝑛</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𝑜𝑛</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𝑂𝐹𝐹</m:t>
                                  </m:r>
                                </m:sub>
                              </m:sSub>
                            </m:den>
                          </m:f>
                        </m:e>
                      </m:d>
                      <m:r>
                        <a:rPr lang="en-US" sz="2000" b="0" i="1" smtClean="0">
                          <a:latin typeface="Cambria Math" panose="02040503050406030204" pitchFamily="18" charset="0"/>
                          <a:ea typeface="Cambria Math" panose="02040503050406030204" pitchFamily="18" charset="0"/>
                        </a:rPr>
                        <m:t>×100</m:t>
                      </m:r>
                    </m:oMath>
                  </m:oMathPara>
                </a14:m>
                <a:endParaRPr lang="en-US" sz="2000" dirty="0"/>
              </a:p>
              <a:p>
                <a:pPr marL="0" indent="0">
                  <a:lnSpc>
                    <a:spcPct val="100000"/>
                  </a:lnSpc>
                  <a:buNone/>
                </a:pPr>
                <a:r>
                  <a:rPr lang="en-US" sz="2000" dirty="0"/>
                  <a:t>where Ton is the time the signal is HIGH and Toff is the time it is LOW.</a:t>
                </a:r>
              </a:p>
            </p:txBody>
          </p:sp>
        </mc:Choice>
        <mc:Fallback xmlns="">
          <p:sp>
            <p:nvSpPr>
              <p:cNvPr id="32" name="TextBox 31">
                <a:extLst>
                  <a:ext uri="{FF2B5EF4-FFF2-40B4-BE49-F238E27FC236}">
                    <a16:creationId xmlns:a16="http://schemas.microsoft.com/office/drawing/2014/main" id="{38385CA1-26C5-0F52-5765-DC8315098307}"/>
                  </a:ext>
                </a:extLst>
              </p:cNvPr>
              <p:cNvSpPr txBox="1">
                <a:spLocks noRot="1" noChangeAspect="1" noMove="1" noResize="1" noEditPoints="1" noAdjustHandles="1" noChangeArrowheads="1" noChangeShapeType="1" noTextEdit="1"/>
              </p:cNvSpPr>
              <p:nvPr/>
            </p:nvSpPr>
            <p:spPr>
              <a:xfrm>
                <a:off x="1851849" y="2532916"/>
                <a:ext cx="8653175" cy="2938305"/>
              </a:xfrm>
              <a:prstGeom prst="rect">
                <a:avLst/>
              </a:prstGeom>
              <a:blipFill>
                <a:blip r:embed="rId13"/>
                <a:stretch>
                  <a:fillRect l="-775" t="-1245" r="-352" b="-2905"/>
                </a:stretch>
              </a:blipFill>
            </p:spPr>
            <p:txBody>
              <a:bodyPr/>
              <a:lstStyle/>
              <a:p>
                <a:r>
                  <a:rPr lang="en-US">
                    <a:noFill/>
                  </a:rPr>
                  <a:t> </a:t>
                </a:r>
              </a:p>
            </p:txBody>
          </p:sp>
        </mc:Fallback>
      </mc:AlternateContent>
      <p:sp>
        <p:nvSpPr>
          <p:cNvPr id="33" name="Freeform 22">
            <a:extLst>
              <a:ext uri="{FF2B5EF4-FFF2-40B4-BE49-F238E27FC236}">
                <a16:creationId xmlns:a16="http://schemas.microsoft.com/office/drawing/2014/main" id="{8290ACAF-65B6-B560-D2AF-9E535B6F7663}"/>
              </a:ext>
            </a:extLst>
          </p:cNvPr>
          <p:cNvSpPr/>
          <p:nvPr/>
        </p:nvSpPr>
        <p:spPr>
          <a:xfrm>
            <a:off x="894973" y="1675565"/>
            <a:ext cx="2123486" cy="685795"/>
          </a:xfrm>
          <a:custGeom>
            <a:avLst/>
            <a:gdLst/>
            <a:ahLst/>
            <a:cxnLst/>
            <a:rect l="l" t="t" r="r" b="b"/>
            <a:pathLst>
              <a:path w="4114747" h="1294275">
                <a:moveTo>
                  <a:pt x="0" y="0"/>
                </a:moveTo>
                <a:lnTo>
                  <a:pt x="4114747" y="0"/>
                </a:lnTo>
                <a:lnTo>
                  <a:pt x="4114747" y="1294275"/>
                </a:lnTo>
                <a:lnTo>
                  <a:pt x="0" y="1294275"/>
                </a:lnTo>
                <a:lnTo>
                  <a:pt x="0" y="0"/>
                </a:lnTo>
                <a:close/>
              </a:path>
            </a:pathLst>
          </a:custGeom>
          <a:blipFill>
            <a:blip r:embed="rId7">
              <a:extLst>
                <a:ext uri="{96DAC541-7B7A-43D3-8B79-37D633B846F1}">
                  <asvg:svgBlip xmlns:asvg="http://schemas.microsoft.com/office/drawing/2016/SVG/main" r:embed="rId14"/>
                </a:ext>
              </a:extLst>
            </a:blip>
            <a:stretch>
              <a:fillRect/>
            </a:stretch>
          </a:blipFill>
        </p:spPr>
        <p:txBody>
          <a:bodyPr/>
          <a:lstStyle/>
          <a:p>
            <a:endParaRPr lang="en-US" sz="1200"/>
          </a:p>
        </p:txBody>
      </p:sp>
      <p:sp>
        <p:nvSpPr>
          <p:cNvPr id="34" name="TextBox 33">
            <a:extLst>
              <a:ext uri="{FF2B5EF4-FFF2-40B4-BE49-F238E27FC236}">
                <a16:creationId xmlns:a16="http://schemas.microsoft.com/office/drawing/2014/main" id="{7A86578B-91D1-744B-FF36-5068C02C1B1E}"/>
              </a:ext>
            </a:extLst>
          </p:cNvPr>
          <p:cNvSpPr txBox="1"/>
          <p:nvPr/>
        </p:nvSpPr>
        <p:spPr>
          <a:xfrm>
            <a:off x="1014315" y="1726074"/>
            <a:ext cx="1855159" cy="584775"/>
          </a:xfrm>
          <a:prstGeom prst="rect">
            <a:avLst/>
          </a:prstGeom>
          <a:noFill/>
        </p:spPr>
        <p:txBody>
          <a:bodyPr wrap="square" rtlCol="0">
            <a:spAutoFit/>
          </a:bodyPr>
          <a:lstStyle/>
          <a:p>
            <a:r>
              <a:rPr lang="en-US" sz="3200" dirty="0">
                <a:solidFill>
                  <a:schemeClr val="tx2">
                    <a:lumMod val="75000"/>
                    <a:lumOff val="25000"/>
                  </a:schemeClr>
                </a:solidFill>
                <a:latin typeface="Amasis MT Pro Medium" panose="02040604050005020304" pitchFamily="18" charset="0"/>
                <a:ea typeface="Calibri" panose="020F0502020204030204" pitchFamily="34" charset="0"/>
                <a:cs typeface="Calibri" panose="020F0502020204030204" pitchFamily="34" charset="0"/>
              </a:rPr>
              <a:t>Theory</a:t>
            </a:r>
          </a:p>
        </p:txBody>
      </p:sp>
    </p:spTree>
    <p:extLst>
      <p:ext uri="{BB962C8B-B14F-4D97-AF65-F5344CB8AC3E}">
        <p14:creationId xmlns:p14="http://schemas.microsoft.com/office/powerpoint/2010/main" val="337670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5B01A-83D8-616B-1AAC-C902F1E28D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C57BD6-A44E-A74F-14A8-490AA06ECD3A}"/>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FA4675FF-D4CA-EF29-43DA-F6038D47EC75}"/>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5EBFC210-7DEC-781F-8DEC-C81942DB3EBE}"/>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D7554E5F-32E9-CA21-CBBF-B9E8F5A79465}"/>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0E2FC79C-6EB2-29B9-EA35-A6566970145A}"/>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F4532E39-8635-E252-B515-B9792579E8BE}"/>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4D23FF8A-ED31-67C6-97D5-E87937C1A2F4}"/>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a:extLst>
              <a:ext uri="{FF2B5EF4-FFF2-40B4-BE49-F238E27FC236}">
                <a16:creationId xmlns:a16="http://schemas.microsoft.com/office/drawing/2014/main" id="{6F3AF31E-6403-A8AC-473C-E2D96A7480B1}"/>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D7E1F8ED-5A4F-7CD7-EE8D-47A0A7C91A70}"/>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6AAC5385-F173-FEC3-89E0-C8325DEFE01D}"/>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88EB2E78-403E-AA11-60E9-A31328133483}"/>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5D1027B4-24F6-B5D9-D7B1-4E4F505A5EC7}"/>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F4A4A4E3-2807-CEA3-5790-85812830591C}"/>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B19612D2-D038-AD19-FD92-03BE75EDA583}"/>
              </a:ext>
            </a:extLst>
          </p:cNvPr>
          <p:cNvSpPr/>
          <p:nvPr/>
        </p:nvSpPr>
        <p:spPr>
          <a:xfrm>
            <a:off x="140563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DF53A267-AA10-2B64-DCA1-1EA9F8B10A83}"/>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CA5FC8DE-1683-75EC-DFE7-BCB7DE98ADFA}"/>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1C5BE0DD-AC20-D7F3-1881-B1C26B44099C}"/>
              </a:ext>
            </a:extLst>
          </p:cNvPr>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3BB701EA-00A5-871F-431E-F735DA94081B}"/>
              </a:ext>
            </a:extLst>
          </p:cNvPr>
          <p:cNvSpPr/>
          <p:nvPr/>
        </p:nvSpPr>
        <p:spPr>
          <a:xfrm>
            <a:off x="1409803" y="316904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7C310F2E-60E9-66D3-77A0-9D66DF334A97}"/>
              </a:ext>
            </a:extLst>
          </p:cNvPr>
          <p:cNvSpPr/>
          <p:nvPr/>
        </p:nvSpPr>
        <p:spPr>
          <a:xfrm>
            <a:off x="3510926" y="3167137"/>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220B2A34-B9A8-6967-80BE-6A9347B415A7}"/>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89F401E4-AA0A-AE88-EF5E-81066C552262}"/>
              </a:ext>
            </a:extLst>
          </p:cNvPr>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79EA2630-F7B3-30B3-3C8B-4EC06228D83E}"/>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306C07A7-0A97-B1BA-1A60-358FD2ED4C02}"/>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593EFA99-F26E-A6F7-0EE0-BB8A07C3E7DF}"/>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AB49A35B-E5AA-D76E-CAE6-C9387D0A3BF8}"/>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BEB9434D-39DA-85AD-EA7D-C4759AB682B6}"/>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BC1B7D31-479F-5141-95DF-D79BB983671A}"/>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Helvetica World Bold"/>
                <a:ea typeface="Helvetica World Bold"/>
                <a:cs typeface="Helvetica World Bold"/>
                <a:sym typeface="Helvetica World Bold"/>
              </a:rPr>
              <a:t>Abstract</a:t>
            </a:r>
          </a:p>
        </p:txBody>
      </p:sp>
      <p:sp>
        <p:nvSpPr>
          <p:cNvPr id="32" name="TextBox 31">
            <a:extLst>
              <a:ext uri="{FF2B5EF4-FFF2-40B4-BE49-F238E27FC236}">
                <a16:creationId xmlns:a16="http://schemas.microsoft.com/office/drawing/2014/main" id="{47CBF99C-3F17-C4D4-46A1-9BC4556A647D}"/>
              </a:ext>
            </a:extLst>
          </p:cNvPr>
          <p:cNvSpPr txBox="1"/>
          <p:nvPr/>
        </p:nvSpPr>
        <p:spPr>
          <a:xfrm>
            <a:off x="1768838" y="2532916"/>
            <a:ext cx="5157709"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servo motor controls the pump tube to move to a specific angle between 0° to 180° .</a:t>
            </a:r>
          </a:p>
          <a:p>
            <a:pPr algn="just"/>
            <a:endParaRPr lang="en-US" sz="2000" dirty="0"/>
          </a:p>
          <a:p>
            <a:pPr marL="342900" indent="-342900" algn="just">
              <a:buFont typeface="Arial" panose="020B0604020202020204" pitchFamily="34" charset="0"/>
              <a:buChar char="•"/>
            </a:pPr>
            <a:r>
              <a:rPr lang="en-US" sz="2000" dirty="0"/>
              <a:t>The L298N motor driver follows H-Bridge logic to control the direction of the motor based on the input signals:</a:t>
            </a:r>
          </a:p>
        </p:txBody>
      </p:sp>
      <p:sp>
        <p:nvSpPr>
          <p:cNvPr id="33" name="Freeform 22">
            <a:extLst>
              <a:ext uri="{FF2B5EF4-FFF2-40B4-BE49-F238E27FC236}">
                <a16:creationId xmlns:a16="http://schemas.microsoft.com/office/drawing/2014/main" id="{A13DA96E-DAC6-01E2-E739-AE88C3A64247}"/>
              </a:ext>
            </a:extLst>
          </p:cNvPr>
          <p:cNvSpPr/>
          <p:nvPr/>
        </p:nvSpPr>
        <p:spPr>
          <a:xfrm>
            <a:off x="894973" y="1675565"/>
            <a:ext cx="2123486" cy="685795"/>
          </a:xfrm>
          <a:custGeom>
            <a:avLst/>
            <a:gdLst/>
            <a:ahLst/>
            <a:cxnLst/>
            <a:rect l="l" t="t" r="r" b="b"/>
            <a:pathLst>
              <a:path w="4114747" h="1294275">
                <a:moveTo>
                  <a:pt x="0" y="0"/>
                </a:moveTo>
                <a:lnTo>
                  <a:pt x="4114747" y="0"/>
                </a:lnTo>
                <a:lnTo>
                  <a:pt x="4114747" y="1294275"/>
                </a:lnTo>
                <a:lnTo>
                  <a:pt x="0" y="1294275"/>
                </a:lnTo>
                <a:lnTo>
                  <a:pt x="0" y="0"/>
                </a:lnTo>
                <a:close/>
              </a:path>
            </a:pathLst>
          </a:custGeom>
          <a:blipFill>
            <a:blip r:embed="rId7">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34" name="TextBox 33">
            <a:extLst>
              <a:ext uri="{FF2B5EF4-FFF2-40B4-BE49-F238E27FC236}">
                <a16:creationId xmlns:a16="http://schemas.microsoft.com/office/drawing/2014/main" id="{1788FC03-8A17-80AB-8A01-582D7355D55A}"/>
              </a:ext>
            </a:extLst>
          </p:cNvPr>
          <p:cNvSpPr txBox="1"/>
          <p:nvPr/>
        </p:nvSpPr>
        <p:spPr>
          <a:xfrm>
            <a:off x="1014315" y="1726074"/>
            <a:ext cx="1855159" cy="584775"/>
          </a:xfrm>
          <a:prstGeom prst="rect">
            <a:avLst/>
          </a:prstGeom>
          <a:noFill/>
        </p:spPr>
        <p:txBody>
          <a:bodyPr wrap="square" rtlCol="0">
            <a:spAutoFit/>
          </a:bodyPr>
          <a:lstStyle/>
          <a:p>
            <a:r>
              <a:rPr lang="en-US" sz="3200" dirty="0">
                <a:solidFill>
                  <a:schemeClr val="tx2">
                    <a:lumMod val="75000"/>
                    <a:lumOff val="25000"/>
                  </a:schemeClr>
                </a:solidFill>
                <a:latin typeface="Amasis MT Pro Medium" panose="02040604050005020304" pitchFamily="18" charset="0"/>
                <a:ea typeface="Calibri" panose="020F0502020204030204" pitchFamily="34" charset="0"/>
                <a:cs typeface="Calibri" panose="020F0502020204030204" pitchFamily="34" charset="0"/>
              </a:rPr>
              <a:t>Theory</a:t>
            </a:r>
          </a:p>
        </p:txBody>
      </p:sp>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10733B78-45B7-0835-9EE8-4BC18851399D}"/>
                  </a:ext>
                </a:extLst>
              </p:cNvPr>
              <p:cNvGraphicFramePr>
                <a:graphicFrameLocks noGrp="1"/>
              </p:cNvGraphicFramePr>
              <p:nvPr>
                <p:extLst>
                  <p:ext uri="{D42A27DB-BD31-4B8C-83A1-F6EECF244321}">
                    <p14:modId xmlns:p14="http://schemas.microsoft.com/office/powerpoint/2010/main" val="3745010744"/>
                  </p:ext>
                </p:extLst>
              </p:nvPr>
            </p:nvGraphicFramePr>
            <p:xfrm>
              <a:off x="6960917" y="2437933"/>
              <a:ext cx="3903981" cy="2838605"/>
            </p:xfrm>
            <a:graphic>
              <a:graphicData uri="http://schemas.openxmlformats.org/drawingml/2006/table">
                <a:tbl>
                  <a:tblPr firstRow="1" bandRow="1">
                    <a:tableStyleId>{69012ECD-51FC-41F1-AA8D-1B2483CD663E}</a:tableStyleId>
                  </a:tblPr>
                  <a:tblGrid>
                    <a:gridCol w="985079">
                      <a:extLst>
                        <a:ext uri="{9D8B030D-6E8A-4147-A177-3AD203B41FA5}">
                          <a16:colId xmlns:a16="http://schemas.microsoft.com/office/drawing/2014/main" val="3099926940"/>
                        </a:ext>
                      </a:extLst>
                    </a:gridCol>
                    <a:gridCol w="985079">
                      <a:extLst>
                        <a:ext uri="{9D8B030D-6E8A-4147-A177-3AD203B41FA5}">
                          <a16:colId xmlns:a16="http://schemas.microsoft.com/office/drawing/2014/main" val="1528354684"/>
                        </a:ext>
                      </a:extLst>
                    </a:gridCol>
                    <a:gridCol w="1933823">
                      <a:extLst>
                        <a:ext uri="{9D8B030D-6E8A-4147-A177-3AD203B41FA5}">
                          <a16:colId xmlns:a16="http://schemas.microsoft.com/office/drawing/2014/main" val="1939475628"/>
                        </a:ext>
                      </a:extLst>
                    </a:gridCol>
                  </a:tblGrid>
                  <a:tr h="517842">
                    <a:tc>
                      <a:txBody>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𝐼</m:t>
                                </m:r>
                                <m:sSub>
                                  <m:sSubPr>
                                    <m:ctrlPr>
                                      <a:rPr lang="en-US" sz="2800" b="1" i="1" dirty="0" smtClean="0">
                                        <a:latin typeface="Cambria Math" panose="02040503050406030204" pitchFamily="18" charset="0"/>
                                      </a:rPr>
                                    </m:ctrlPr>
                                  </m:sSubPr>
                                  <m:e>
                                    <m:r>
                                      <a:rPr lang="en-US" sz="2800" i="1" dirty="0" smtClean="0">
                                        <a:latin typeface="Cambria Math" panose="02040503050406030204" pitchFamily="18" charset="0"/>
                                      </a:rPr>
                                      <m:t>𝑛</m:t>
                                    </m:r>
                                  </m:e>
                                  <m:sub>
                                    <m:r>
                                      <a:rPr lang="en-US" sz="2800" i="1" dirty="0" smtClean="0">
                                        <a:latin typeface="Cambria Math" panose="02040503050406030204" pitchFamily="18" charset="0"/>
                                      </a:rPr>
                                      <m:t>1</m:t>
                                    </m:r>
                                  </m:sub>
                                </m:sSub>
                              </m:oMath>
                            </m:oMathPara>
                          </a14:m>
                          <a:endParaRPr lang="en-US" sz="2800" dirty="0"/>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𝐼</m:t>
                                </m:r>
                                <m:sSub>
                                  <m:sSubPr>
                                    <m:ctrlPr>
                                      <a:rPr lang="en-US" sz="2800" b="1" i="1" dirty="0" smtClean="0">
                                        <a:latin typeface="Cambria Math" panose="02040503050406030204" pitchFamily="18" charset="0"/>
                                      </a:rPr>
                                    </m:ctrlPr>
                                  </m:sSubPr>
                                  <m:e>
                                    <m:r>
                                      <a:rPr lang="en-US" sz="2800" i="1" dirty="0" smtClean="0">
                                        <a:latin typeface="Cambria Math" panose="02040503050406030204" pitchFamily="18" charset="0"/>
                                      </a:rPr>
                                      <m:t>𝑛</m:t>
                                    </m:r>
                                  </m:e>
                                  <m:sub>
                                    <m:r>
                                      <a:rPr lang="en-US" sz="2800" b="1" i="1" dirty="0" smtClean="0">
                                        <a:latin typeface="Cambria Math" panose="02040503050406030204" pitchFamily="18" charset="0"/>
                                      </a:rPr>
                                      <m:t>𝟐</m:t>
                                    </m:r>
                                  </m:sub>
                                </m:sSub>
                              </m:oMath>
                            </m:oMathPara>
                          </a14:m>
                          <a:endParaRPr lang="en-US" sz="2800" dirty="0"/>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r>
                            <a:rPr lang="en-US" sz="1800" dirty="0"/>
                            <a:t>Motor Direction</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404974063"/>
                      </a:ext>
                    </a:extLst>
                  </a:tr>
                  <a:tr h="755251">
                    <a:tc>
                      <a:txBody>
                        <a:bodyPr/>
                        <a:lstStyle/>
                        <a:p>
                          <a:pPr algn="ctr"/>
                          <a:r>
                            <a:rPr lang="en-US" sz="2900" dirty="0"/>
                            <a:t>1</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t>0</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latin typeface="Amasis MT Pro Light" panose="02040304050005020304" pitchFamily="18" charset="0"/>
                            </a:rPr>
                            <a:t>Forward</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4053623"/>
                      </a:ext>
                    </a:extLst>
                  </a:tr>
                  <a:tr h="779488">
                    <a:tc>
                      <a:txBody>
                        <a:bodyPr/>
                        <a:lstStyle/>
                        <a:p>
                          <a:pPr algn="ctr"/>
                          <a:r>
                            <a:rPr lang="en-US" sz="2900" dirty="0"/>
                            <a:t>0</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t>1</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latin typeface="Amasis MT Pro Light" panose="02040304050005020304" pitchFamily="18" charset="0"/>
                            </a:rPr>
                            <a:t>Backward</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4093482"/>
                      </a:ext>
                    </a:extLst>
                  </a:tr>
                  <a:tr h="731806">
                    <a:tc>
                      <a:txBody>
                        <a:bodyPr/>
                        <a:lstStyle/>
                        <a:p>
                          <a:pPr algn="ctr"/>
                          <a:r>
                            <a:rPr lang="en-US" sz="2900" dirty="0"/>
                            <a:t>0</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t>0</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latin typeface="Amasis MT Pro Light" panose="02040304050005020304" pitchFamily="18" charset="0"/>
                            </a:rPr>
                            <a:t>Stop</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6094518"/>
                      </a:ext>
                    </a:extLst>
                  </a:tr>
                </a:tbl>
              </a:graphicData>
            </a:graphic>
          </p:graphicFrame>
        </mc:Choice>
        <mc:Fallback xmlns="">
          <p:graphicFrame>
            <p:nvGraphicFramePr>
              <p:cNvPr id="29" name="Table 28">
                <a:extLst>
                  <a:ext uri="{FF2B5EF4-FFF2-40B4-BE49-F238E27FC236}">
                    <a16:creationId xmlns:a16="http://schemas.microsoft.com/office/drawing/2014/main" id="{10733B78-45B7-0835-9EE8-4BC18851399D}"/>
                  </a:ext>
                </a:extLst>
              </p:cNvPr>
              <p:cNvGraphicFramePr>
                <a:graphicFrameLocks noGrp="1"/>
              </p:cNvGraphicFramePr>
              <p:nvPr>
                <p:extLst>
                  <p:ext uri="{D42A27DB-BD31-4B8C-83A1-F6EECF244321}">
                    <p14:modId xmlns:p14="http://schemas.microsoft.com/office/powerpoint/2010/main" val="3745010744"/>
                  </p:ext>
                </p:extLst>
              </p:nvPr>
            </p:nvGraphicFramePr>
            <p:xfrm>
              <a:off x="6960917" y="2437933"/>
              <a:ext cx="3903981" cy="2838605"/>
            </p:xfrm>
            <a:graphic>
              <a:graphicData uri="http://schemas.openxmlformats.org/drawingml/2006/table">
                <a:tbl>
                  <a:tblPr firstRow="1" bandRow="1">
                    <a:tableStyleId>{69012ECD-51FC-41F1-AA8D-1B2483CD663E}</a:tableStyleId>
                  </a:tblPr>
                  <a:tblGrid>
                    <a:gridCol w="985079">
                      <a:extLst>
                        <a:ext uri="{9D8B030D-6E8A-4147-A177-3AD203B41FA5}">
                          <a16:colId xmlns:a16="http://schemas.microsoft.com/office/drawing/2014/main" val="3099926940"/>
                        </a:ext>
                      </a:extLst>
                    </a:gridCol>
                    <a:gridCol w="985079">
                      <a:extLst>
                        <a:ext uri="{9D8B030D-6E8A-4147-A177-3AD203B41FA5}">
                          <a16:colId xmlns:a16="http://schemas.microsoft.com/office/drawing/2014/main" val="1528354684"/>
                        </a:ext>
                      </a:extLst>
                    </a:gridCol>
                    <a:gridCol w="1933823">
                      <a:extLst>
                        <a:ext uri="{9D8B030D-6E8A-4147-A177-3AD203B41FA5}">
                          <a16:colId xmlns:a16="http://schemas.microsoft.com/office/drawing/2014/main" val="1939475628"/>
                        </a:ext>
                      </a:extLst>
                    </a:gridCol>
                  </a:tblGrid>
                  <a:tr h="572060">
                    <a:tc>
                      <a:txBody>
                        <a:bodyPr/>
                        <a:lstStyle/>
                        <a:p>
                          <a:endParaRPr lang="en-US"/>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4"/>
                          <a:stretch>
                            <a:fillRect l="-617" t="-1064" r="-298148" b="-410638"/>
                          </a:stretch>
                        </a:blipFill>
                      </a:tcPr>
                    </a:tc>
                    <a:tc>
                      <a:txBody>
                        <a:bodyPr/>
                        <a:lstStyle/>
                        <a:p>
                          <a:endParaRPr lang="en-US"/>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4"/>
                          <a:stretch>
                            <a:fillRect l="-100617" t="-1064" r="-198148" b="-410638"/>
                          </a:stretch>
                        </a:blipFill>
                      </a:tcPr>
                    </a:tc>
                    <a:tc>
                      <a:txBody>
                        <a:bodyPr/>
                        <a:lstStyle/>
                        <a:p>
                          <a:r>
                            <a:rPr lang="en-US" sz="1800" dirty="0"/>
                            <a:t>Motor Direction</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404974063"/>
                      </a:ext>
                    </a:extLst>
                  </a:tr>
                  <a:tr h="755251">
                    <a:tc>
                      <a:txBody>
                        <a:bodyPr/>
                        <a:lstStyle/>
                        <a:p>
                          <a:pPr algn="ctr"/>
                          <a:r>
                            <a:rPr lang="en-US" sz="2900" dirty="0"/>
                            <a:t>1</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t>0</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latin typeface="Amasis MT Pro Light" panose="02040304050005020304" pitchFamily="18" charset="0"/>
                            </a:rPr>
                            <a:t>Forward</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4053623"/>
                      </a:ext>
                    </a:extLst>
                  </a:tr>
                  <a:tr h="779488">
                    <a:tc>
                      <a:txBody>
                        <a:bodyPr/>
                        <a:lstStyle/>
                        <a:p>
                          <a:pPr algn="ctr"/>
                          <a:r>
                            <a:rPr lang="en-US" sz="2900" dirty="0"/>
                            <a:t>0</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t>1</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latin typeface="Amasis MT Pro Light" panose="02040304050005020304" pitchFamily="18" charset="0"/>
                            </a:rPr>
                            <a:t>Backward</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4093482"/>
                      </a:ext>
                    </a:extLst>
                  </a:tr>
                  <a:tr h="731806">
                    <a:tc>
                      <a:txBody>
                        <a:bodyPr/>
                        <a:lstStyle/>
                        <a:p>
                          <a:pPr algn="ctr"/>
                          <a:r>
                            <a:rPr lang="en-US" sz="2900" dirty="0"/>
                            <a:t>0</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t>0</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latin typeface="Amasis MT Pro Light" panose="02040304050005020304" pitchFamily="18" charset="0"/>
                            </a:rPr>
                            <a:t>Stop</a:t>
                          </a:r>
                        </a:p>
                      </a:txBody>
                      <a:tcPr marL="145339" marR="145339" marT="72670" marB="726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6094518"/>
                      </a:ext>
                    </a:extLst>
                  </a:tr>
                </a:tbl>
              </a:graphicData>
            </a:graphic>
          </p:graphicFrame>
        </mc:Fallback>
      </mc:AlternateContent>
    </p:spTree>
    <p:extLst>
      <p:ext uri="{BB962C8B-B14F-4D97-AF65-F5344CB8AC3E}">
        <p14:creationId xmlns:p14="http://schemas.microsoft.com/office/powerpoint/2010/main" val="957066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CA59-DDF8-E4C2-AD2C-21CE082E31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7FA8AC-24B3-0471-0C34-CA18D1BF254C}"/>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AB09073D-2460-135E-B98E-15D6F9EB40B8}"/>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9E852EDC-B4A7-AC55-D55B-3FB1D9195F9B}"/>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A9612ADA-4500-077D-E78A-CF9D900857BA}"/>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8A352994-1B62-434B-83B3-D9467BCE29BA}"/>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A2C3E13B-62C5-8DAF-BD14-341BCD940AA0}"/>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217B7E23-7753-FED8-4258-0E51F77CE7D8}"/>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a:extLst>
              <a:ext uri="{FF2B5EF4-FFF2-40B4-BE49-F238E27FC236}">
                <a16:creationId xmlns:a16="http://schemas.microsoft.com/office/drawing/2014/main" id="{2FF35985-4013-96BF-482B-158B0898AFB5}"/>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D7DE96F3-2AD2-56E4-CF54-4072281AC7F0}"/>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1B822945-87D4-A39D-A3E9-6088A345C3ED}"/>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C9292F20-67F5-8F03-AF4D-5832A158D88D}"/>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A09AAD9B-CBC4-61B0-F68A-81AA62A15736}"/>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F8BE9106-8C1D-068F-ABCA-99DF0FD98D91}"/>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61774C80-07E4-3637-1C35-C99920208CC3}"/>
              </a:ext>
            </a:extLst>
          </p:cNvPr>
          <p:cNvSpPr/>
          <p:nvPr/>
        </p:nvSpPr>
        <p:spPr>
          <a:xfrm>
            <a:off x="149557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20F4CA67-CE64-AC5D-9B92-0DC6B10FE920}"/>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F823E1DE-BC39-373A-AAC1-D68F073AB0F3}"/>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A7BB022A-0898-1755-333A-6AD15B50AD33}"/>
              </a:ext>
            </a:extLst>
          </p:cNvPr>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54B57CDF-560F-8832-B76C-7EB034EAB801}"/>
              </a:ext>
            </a:extLst>
          </p:cNvPr>
          <p:cNvSpPr/>
          <p:nvPr/>
        </p:nvSpPr>
        <p:spPr>
          <a:xfrm>
            <a:off x="1499743" y="315405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0B703202-1C88-DB08-D0B7-5EDCF7AB6F90}"/>
              </a:ext>
            </a:extLst>
          </p:cNvPr>
          <p:cNvSpPr/>
          <p:nvPr/>
        </p:nvSpPr>
        <p:spPr>
          <a:xfrm>
            <a:off x="3510926" y="3167137"/>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786005A5-581D-B695-8419-80B449194E27}"/>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0DC4B55B-7BF1-E754-711D-36932141BBB7}"/>
              </a:ext>
            </a:extLst>
          </p:cNvPr>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B032F41B-0655-FB30-3B63-CCCB8DB66786}"/>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D1DC4DB5-6C05-14C4-A1AD-E878F1D99625}"/>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408F5509-8C41-A60F-F70E-F61B06B544FC}"/>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C065950C-6E67-8F99-8E45-B831BA2E8ACA}"/>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374D5FF0-6582-8B68-E8F9-26606F42345B}"/>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867298FF-080B-4EB1-4736-0884DD5935F2}"/>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dirty="0">
                <a:solidFill>
                  <a:srgbClr val="343434"/>
                </a:solidFill>
                <a:latin typeface="Helvetica World Bold"/>
                <a:ea typeface="Helvetica World Bold"/>
                <a:cs typeface="Helvetica World Bold"/>
                <a:sym typeface="Helvetica World Bold"/>
              </a:rPr>
              <a:t>Abstract</a:t>
            </a:r>
          </a:p>
        </p:txBody>
      </p:sp>
      <p:graphicFrame>
        <p:nvGraphicFramePr>
          <p:cNvPr id="30" name="Table 29">
            <a:extLst>
              <a:ext uri="{FF2B5EF4-FFF2-40B4-BE49-F238E27FC236}">
                <a16:creationId xmlns:a16="http://schemas.microsoft.com/office/drawing/2014/main" id="{4F15952F-B678-5AC3-B013-ADEBB86D9922}"/>
              </a:ext>
            </a:extLst>
          </p:cNvPr>
          <p:cNvGraphicFramePr>
            <a:graphicFrameLocks noGrp="1"/>
          </p:cNvGraphicFramePr>
          <p:nvPr>
            <p:extLst>
              <p:ext uri="{D42A27DB-BD31-4B8C-83A1-F6EECF244321}">
                <p14:modId xmlns:p14="http://schemas.microsoft.com/office/powerpoint/2010/main" val="3136689325"/>
              </p:ext>
            </p:extLst>
          </p:nvPr>
        </p:nvGraphicFramePr>
        <p:xfrm>
          <a:off x="2086085" y="1564706"/>
          <a:ext cx="8357939" cy="4186324"/>
        </p:xfrm>
        <a:graphic>
          <a:graphicData uri="http://schemas.openxmlformats.org/drawingml/2006/table">
            <a:tbl>
              <a:tblPr firstRow="1" firstCol="1" bandRow="1">
                <a:tableStyleId>{5C22544A-7EE6-4342-B048-85BDC9FD1C3A}</a:tableStyleId>
              </a:tblPr>
              <a:tblGrid>
                <a:gridCol w="668269">
                  <a:extLst>
                    <a:ext uri="{9D8B030D-6E8A-4147-A177-3AD203B41FA5}">
                      <a16:colId xmlns:a16="http://schemas.microsoft.com/office/drawing/2014/main" val="1251902042"/>
                    </a:ext>
                  </a:extLst>
                </a:gridCol>
                <a:gridCol w="1537934">
                  <a:extLst>
                    <a:ext uri="{9D8B030D-6E8A-4147-A177-3AD203B41FA5}">
                      <a16:colId xmlns:a16="http://schemas.microsoft.com/office/drawing/2014/main" val="4281454427"/>
                    </a:ext>
                  </a:extLst>
                </a:gridCol>
                <a:gridCol w="1537934">
                  <a:extLst>
                    <a:ext uri="{9D8B030D-6E8A-4147-A177-3AD203B41FA5}">
                      <a16:colId xmlns:a16="http://schemas.microsoft.com/office/drawing/2014/main" val="1069601182"/>
                    </a:ext>
                  </a:extLst>
                </a:gridCol>
                <a:gridCol w="1537934">
                  <a:extLst>
                    <a:ext uri="{9D8B030D-6E8A-4147-A177-3AD203B41FA5}">
                      <a16:colId xmlns:a16="http://schemas.microsoft.com/office/drawing/2014/main" val="674874365"/>
                    </a:ext>
                  </a:extLst>
                </a:gridCol>
                <a:gridCol w="1537934">
                  <a:extLst>
                    <a:ext uri="{9D8B030D-6E8A-4147-A177-3AD203B41FA5}">
                      <a16:colId xmlns:a16="http://schemas.microsoft.com/office/drawing/2014/main" val="1964014398"/>
                    </a:ext>
                  </a:extLst>
                </a:gridCol>
                <a:gridCol w="1537934">
                  <a:extLst>
                    <a:ext uri="{9D8B030D-6E8A-4147-A177-3AD203B41FA5}">
                      <a16:colId xmlns:a16="http://schemas.microsoft.com/office/drawing/2014/main" val="2270627266"/>
                    </a:ext>
                  </a:extLst>
                </a:gridCol>
              </a:tblGrid>
              <a:tr h="523362">
                <a:tc>
                  <a:txBody>
                    <a:bodyPr/>
                    <a:lstStyle/>
                    <a:p>
                      <a:pPr marL="0" marR="0" algn="ctr">
                        <a:lnSpc>
                          <a:spcPct val="115000"/>
                        </a:lnSpc>
                        <a:spcAft>
                          <a:spcPts val="800"/>
                        </a:spcAft>
                        <a:buNone/>
                      </a:pPr>
                      <a:r>
                        <a:rPr lang="en-US" sz="1300" kern="100">
                          <a:effectLst/>
                        </a:rPr>
                        <a:t>Paper No.</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dirty="0">
                          <a:effectLst/>
                        </a:rPr>
                        <a:t>Abstract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Functionality</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Advantages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Limitations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Testing &amp; Results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86301831"/>
                  </a:ext>
                </a:extLst>
              </a:tr>
              <a:tr h="2008044">
                <a:tc>
                  <a:txBody>
                    <a:bodyPr/>
                    <a:lstStyle/>
                    <a:p>
                      <a:pPr marL="0" marR="0" algn="ctr">
                        <a:lnSpc>
                          <a:spcPct val="115000"/>
                        </a:lnSpc>
                        <a:spcAft>
                          <a:spcPts val="800"/>
                        </a:spcAft>
                        <a:buNone/>
                      </a:pPr>
                      <a:r>
                        <a:rPr lang="en-US" sz="1400" kern="100">
                          <a:effectLst/>
                        </a:rPr>
                        <a:t>1</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dirty="0">
                          <a:effectLst/>
                        </a:rPr>
                        <a:t>IoT-based autonomous robot for indoor fire detection and suppression using ESP32 microcontroller.</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Detects fire using flame/smoke sensors, activates water pump, and can be controlled remotely via Blynk app.</a:t>
                      </a:r>
                    </a:p>
                    <a:p>
                      <a:pPr marL="0" marR="0" algn="ctr">
                        <a:lnSpc>
                          <a:spcPct val="115000"/>
                        </a:lnSpc>
                        <a:spcAft>
                          <a:spcPts val="800"/>
                        </a:spcAft>
                        <a:buNone/>
                      </a:pPr>
                      <a:r>
                        <a:rPr lang="en-US" sz="1200" kern="100">
                          <a:effectLst/>
                        </a:rPr>
                        <a:t> </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Remote control, cost-effective, autonomous operation, IoT integration for real-time monitoring.</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Struggles in highly cluttered environments, water pump capacity limits fire suppression.</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Tested in controlled environments; effective fire detection, navigation, and suppression.</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75783956"/>
                  </a:ext>
                </a:extLst>
              </a:tr>
              <a:tr h="1654918">
                <a:tc>
                  <a:txBody>
                    <a:bodyPr/>
                    <a:lstStyle/>
                    <a:p>
                      <a:pPr marL="0" marR="0" algn="ctr">
                        <a:lnSpc>
                          <a:spcPct val="115000"/>
                        </a:lnSpc>
                        <a:spcAft>
                          <a:spcPts val="800"/>
                        </a:spcAft>
                        <a:buNone/>
                      </a:pPr>
                      <a:r>
                        <a:rPr lang="en-US" sz="1300" kern="100" dirty="0">
                          <a:effectLst/>
                        </a:rPr>
                        <a:t>2</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Microcontroller-based system with GSM communication for early fire detection and suppression.</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Monitors temperature, smoke, and flame; sends SMS alerts via GSM; activates firefighting pump.</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Early fire detection, wireless communication via GSM, visual feedback via LED panel.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Limited by GSM network coverage, it may not work in areas with poor signal.</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dirty="0">
                          <a:effectLst/>
                        </a:rPr>
                        <a:t>Tested for sensor accuracy, GSM communication, and pump activation; satisfactory results.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44376855"/>
                  </a:ext>
                </a:extLst>
              </a:tr>
            </a:tbl>
          </a:graphicData>
        </a:graphic>
      </p:graphicFrame>
    </p:spTree>
    <p:extLst>
      <p:ext uri="{BB962C8B-B14F-4D97-AF65-F5344CB8AC3E}">
        <p14:creationId xmlns:p14="http://schemas.microsoft.com/office/powerpoint/2010/main" val="406497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71F2A-6788-2271-D23A-A2AA37F97F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D5C11F-568C-986C-C6FA-47456FFF133E}"/>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5D3C8235-0699-E290-2640-48688193AFCE}"/>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4CC2C1F7-C850-EB0C-8432-95CC1F5FB34A}"/>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C857CCEB-A3B0-9B55-CB5C-0DC6AB19CA50}"/>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25D5EB42-D199-2DAB-8871-3729FB92A759}"/>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2D68FDC7-F6E9-E760-376A-E2135C4B3121}"/>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0EC8482E-C86B-8F94-12F7-ED35AB13A8A8}"/>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a:extLst>
              <a:ext uri="{FF2B5EF4-FFF2-40B4-BE49-F238E27FC236}">
                <a16:creationId xmlns:a16="http://schemas.microsoft.com/office/drawing/2014/main" id="{E535BD36-7DA7-9D40-DE8A-8AEB23CAE6C3}"/>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9F1CE878-9641-F74C-7C1B-36EBB50721B5}"/>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994C5735-5C2A-DF33-FB7D-F2D467895A35}"/>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0459AD52-13CB-B222-F4B7-41536B8956E4}"/>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B57C82AE-BB61-DF8E-016B-F6CB3BE6820C}"/>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20760C3E-364D-D77E-29D2-DCEB4B8C6563}"/>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44B2199D-062B-7F07-FEE6-8684AC63DBBD}"/>
              </a:ext>
            </a:extLst>
          </p:cNvPr>
          <p:cNvSpPr/>
          <p:nvPr/>
        </p:nvSpPr>
        <p:spPr>
          <a:xfrm>
            <a:off x="149557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29909B95-444A-737B-419D-B9E1736A5258}"/>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2C12C864-A593-68E3-1E0F-504A55C97F25}"/>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D2561377-DB5A-5F96-33CD-E8778A61E0C0}"/>
              </a:ext>
            </a:extLst>
          </p:cNvPr>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E32D3C60-8D18-650E-1039-4A11FE46DAB4}"/>
              </a:ext>
            </a:extLst>
          </p:cNvPr>
          <p:cNvSpPr/>
          <p:nvPr/>
        </p:nvSpPr>
        <p:spPr>
          <a:xfrm>
            <a:off x="1499743" y="315405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53D6815B-65A9-81D4-B110-8F82642CCFA4}"/>
              </a:ext>
            </a:extLst>
          </p:cNvPr>
          <p:cNvSpPr/>
          <p:nvPr/>
        </p:nvSpPr>
        <p:spPr>
          <a:xfrm>
            <a:off x="3510926" y="3167137"/>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C1831EAA-DDD8-389C-1C5E-7281356ACFC4}"/>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FA912685-9C0A-9BD1-69E9-C083F8CB9672}"/>
              </a:ext>
            </a:extLst>
          </p:cNvPr>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2A12FF39-E041-58BF-EEBD-9CFF86EE3DF0}"/>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429BBF3E-AFF1-2F2A-B59B-779424B38CC7}"/>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16E6A230-3636-86C6-683D-0EDA15B16D6F}"/>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320FFE2C-2188-E64E-F260-AD916792DE5B}"/>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5994F716-B85E-0788-5163-96D6418BACCD}"/>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6F1C4209-9CF5-2DBF-DC5D-6DA3A85DE17E}"/>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dirty="0">
                <a:solidFill>
                  <a:srgbClr val="343434"/>
                </a:solidFill>
                <a:latin typeface="Helvetica World Bold"/>
                <a:ea typeface="Helvetica World Bold"/>
                <a:cs typeface="Helvetica World Bold"/>
                <a:sym typeface="Helvetica World Bold"/>
              </a:rPr>
              <a:t>Abstract</a:t>
            </a:r>
          </a:p>
        </p:txBody>
      </p:sp>
      <p:graphicFrame>
        <p:nvGraphicFramePr>
          <p:cNvPr id="29" name="Table 28">
            <a:extLst>
              <a:ext uri="{FF2B5EF4-FFF2-40B4-BE49-F238E27FC236}">
                <a16:creationId xmlns:a16="http://schemas.microsoft.com/office/drawing/2014/main" id="{7E7236A1-6402-6B8F-3630-87D632A9268F}"/>
              </a:ext>
            </a:extLst>
          </p:cNvPr>
          <p:cNvGraphicFramePr>
            <a:graphicFrameLocks noGrp="1"/>
          </p:cNvGraphicFramePr>
          <p:nvPr>
            <p:extLst>
              <p:ext uri="{D42A27DB-BD31-4B8C-83A1-F6EECF244321}">
                <p14:modId xmlns:p14="http://schemas.microsoft.com/office/powerpoint/2010/main" val="1129345950"/>
              </p:ext>
            </p:extLst>
          </p:nvPr>
        </p:nvGraphicFramePr>
        <p:xfrm>
          <a:off x="2005264" y="1567827"/>
          <a:ext cx="8637762" cy="4238876"/>
        </p:xfrm>
        <a:graphic>
          <a:graphicData uri="http://schemas.openxmlformats.org/drawingml/2006/table">
            <a:tbl>
              <a:tblPr firstRow="1" firstCol="1" bandRow="1">
                <a:tableStyleId>{5C22544A-7EE6-4342-B048-85BDC9FD1C3A}</a:tableStyleId>
              </a:tblPr>
              <a:tblGrid>
                <a:gridCol w="690642">
                  <a:extLst>
                    <a:ext uri="{9D8B030D-6E8A-4147-A177-3AD203B41FA5}">
                      <a16:colId xmlns:a16="http://schemas.microsoft.com/office/drawing/2014/main" val="39291247"/>
                    </a:ext>
                  </a:extLst>
                </a:gridCol>
                <a:gridCol w="1589424">
                  <a:extLst>
                    <a:ext uri="{9D8B030D-6E8A-4147-A177-3AD203B41FA5}">
                      <a16:colId xmlns:a16="http://schemas.microsoft.com/office/drawing/2014/main" val="256729285"/>
                    </a:ext>
                  </a:extLst>
                </a:gridCol>
                <a:gridCol w="1589424">
                  <a:extLst>
                    <a:ext uri="{9D8B030D-6E8A-4147-A177-3AD203B41FA5}">
                      <a16:colId xmlns:a16="http://schemas.microsoft.com/office/drawing/2014/main" val="1061717057"/>
                    </a:ext>
                  </a:extLst>
                </a:gridCol>
                <a:gridCol w="1589424">
                  <a:extLst>
                    <a:ext uri="{9D8B030D-6E8A-4147-A177-3AD203B41FA5}">
                      <a16:colId xmlns:a16="http://schemas.microsoft.com/office/drawing/2014/main" val="2009869102"/>
                    </a:ext>
                  </a:extLst>
                </a:gridCol>
                <a:gridCol w="1589424">
                  <a:extLst>
                    <a:ext uri="{9D8B030D-6E8A-4147-A177-3AD203B41FA5}">
                      <a16:colId xmlns:a16="http://schemas.microsoft.com/office/drawing/2014/main" val="1074836495"/>
                    </a:ext>
                  </a:extLst>
                </a:gridCol>
                <a:gridCol w="1589424">
                  <a:extLst>
                    <a:ext uri="{9D8B030D-6E8A-4147-A177-3AD203B41FA5}">
                      <a16:colId xmlns:a16="http://schemas.microsoft.com/office/drawing/2014/main" val="2291650662"/>
                    </a:ext>
                  </a:extLst>
                </a:gridCol>
              </a:tblGrid>
              <a:tr h="471166">
                <a:tc>
                  <a:txBody>
                    <a:bodyPr/>
                    <a:lstStyle/>
                    <a:p>
                      <a:pPr marL="0" marR="0" algn="ctr">
                        <a:lnSpc>
                          <a:spcPct val="115000"/>
                        </a:lnSpc>
                        <a:spcAft>
                          <a:spcPts val="800"/>
                        </a:spcAft>
                        <a:buNone/>
                      </a:pPr>
                      <a:r>
                        <a:rPr lang="en-US" sz="1300" kern="100">
                          <a:effectLst/>
                        </a:rPr>
                        <a:t>Paper No.</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Abstract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Functionality</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Advantages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Limitations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Testing &amp; Results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88962615"/>
                  </a:ext>
                </a:extLst>
              </a:tr>
              <a:tr h="1549462">
                <a:tc>
                  <a:txBody>
                    <a:bodyPr/>
                    <a:lstStyle/>
                    <a:p>
                      <a:pPr marL="0" marR="0" algn="ctr">
                        <a:lnSpc>
                          <a:spcPct val="115000"/>
                        </a:lnSpc>
                        <a:spcAft>
                          <a:spcPts val="800"/>
                        </a:spcAft>
                        <a:buNone/>
                      </a:pPr>
                      <a:r>
                        <a:rPr lang="en-US" sz="1300" kern="100">
                          <a:effectLst/>
                        </a:rPr>
                        <a:t>3</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Autonomous robot with flame and IR sensors for fire detection and extinguishing.</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Detect fire using flame sensors, navigates using IR sensors, and extinguish fire.</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Compact design, autonomous fire detection, remote monitoring via camera, lightweight.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Limited range of flame sensors may struggle in large or highly obstructed areas.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Tested for fire detection and extinguishing; successful in small, controlled environments.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6232941"/>
                  </a:ext>
                </a:extLst>
              </a:tr>
              <a:tr h="2218248">
                <a:tc>
                  <a:txBody>
                    <a:bodyPr/>
                    <a:lstStyle/>
                    <a:p>
                      <a:pPr marL="0" marR="0" algn="ctr">
                        <a:lnSpc>
                          <a:spcPct val="115000"/>
                        </a:lnSpc>
                        <a:spcAft>
                          <a:spcPts val="800"/>
                        </a:spcAft>
                        <a:buNone/>
                      </a:pPr>
                      <a:r>
                        <a:rPr lang="en-US" sz="1300" kern="100">
                          <a:effectLst/>
                        </a:rPr>
                        <a:t>4</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A firefighting robot designed to detect and extinguish fires autonomously using IoT technology, equipped with sensors, AI, and a water pump.</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Detects fire using IR flame sensors, navigates autonomously, and extinguishes fires using a submersible water pump.</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Reduces human risk, operates in hazardous environments, real-time fire detection, and autonomous navigation.</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Struggles in large or highly obstructed areas, limited water pump capacity, and reliance on battery power.</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dirty="0">
                          <a:effectLst/>
                        </a:rPr>
                        <a:t>Successfully tested in controlled environments; effectively detects and extinguishes small fires.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00135650"/>
                  </a:ext>
                </a:extLst>
              </a:tr>
            </a:tbl>
          </a:graphicData>
        </a:graphic>
      </p:graphicFrame>
    </p:spTree>
    <p:extLst>
      <p:ext uri="{BB962C8B-B14F-4D97-AF65-F5344CB8AC3E}">
        <p14:creationId xmlns:p14="http://schemas.microsoft.com/office/powerpoint/2010/main" val="2085860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02DC3-0E5F-BCF6-6934-15DC2707F4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FA05A7-26CD-FA53-8D3A-9302F5DB9C1F}"/>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3B1957AF-7CB9-15E9-D9A8-B643AF05CF44}"/>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E8FE1C9E-0A27-EEB8-5E66-A28202760330}"/>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F31D02AD-CD5C-108E-F9A4-868BC328F0AC}"/>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EE77052E-1A8B-7D8E-5ABF-3663B6159D74}"/>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66871AF2-03E7-38F4-6E98-A0AA186B6F81}"/>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AC5EC579-0BEE-2C85-6A2E-FC9936618405}"/>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a:extLst>
              <a:ext uri="{FF2B5EF4-FFF2-40B4-BE49-F238E27FC236}">
                <a16:creationId xmlns:a16="http://schemas.microsoft.com/office/drawing/2014/main" id="{C9D3C504-616D-F80C-8B59-2D177E6BC4BF}"/>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C67779DD-B400-AE4F-FFF4-9AF9D2B9D0D0}"/>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C9D5293F-15DD-58C0-C479-98F942621135}"/>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75ED422C-38E0-451C-86A0-733BA74085FE}"/>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CD6F4CF8-7A3A-3A8C-D42E-8F21615ADCD7}"/>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C6B016BE-EC26-3BE0-58D9-6746647037DA}"/>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9B930833-54EE-7DBA-BC4A-F50BBF0D0ED8}"/>
              </a:ext>
            </a:extLst>
          </p:cNvPr>
          <p:cNvSpPr/>
          <p:nvPr/>
        </p:nvSpPr>
        <p:spPr>
          <a:xfrm>
            <a:off x="149557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349575E8-04DC-CC9C-A921-7174CD8B36AC}"/>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5E0B5B01-6E64-B414-571B-1550B6F8F3A0}"/>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2207F502-C786-C15A-D3A7-6A0D7969E44D}"/>
              </a:ext>
            </a:extLst>
          </p:cNvPr>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C9158A08-B02F-553E-8EFB-55CF33DB66A0}"/>
              </a:ext>
            </a:extLst>
          </p:cNvPr>
          <p:cNvSpPr/>
          <p:nvPr/>
        </p:nvSpPr>
        <p:spPr>
          <a:xfrm>
            <a:off x="1499743" y="315405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D24B4DD4-A619-3677-8924-1E4A5160AAA3}"/>
              </a:ext>
            </a:extLst>
          </p:cNvPr>
          <p:cNvSpPr/>
          <p:nvPr/>
        </p:nvSpPr>
        <p:spPr>
          <a:xfrm>
            <a:off x="3510926" y="3167137"/>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6620848B-168C-05C5-1ED3-DB8788E1BD0B}"/>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D0F9D2FD-08BD-8033-1B2E-C5590824E57E}"/>
              </a:ext>
            </a:extLst>
          </p:cNvPr>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A7F0C203-51B2-CFF3-2D28-A030E25E4426}"/>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13D854C7-2FAB-EF66-45BC-118A7B37C5B5}"/>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6DFBC706-D4B7-71A8-0379-63F454CCA3BE}"/>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4681943A-BC6D-8902-51D1-B03A67AB93E1}"/>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5C087FC1-DDAE-B52C-3298-DC19C8C7F45C}"/>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87E9F237-155B-4866-5DCF-A5DFF87D8DB9}"/>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dirty="0">
                <a:solidFill>
                  <a:srgbClr val="343434"/>
                </a:solidFill>
                <a:latin typeface="Helvetica World Bold"/>
                <a:ea typeface="Helvetica World Bold"/>
                <a:cs typeface="Helvetica World Bold"/>
                <a:sym typeface="Helvetica World Bold"/>
              </a:rPr>
              <a:t>Abstract</a:t>
            </a:r>
          </a:p>
        </p:txBody>
      </p:sp>
      <p:graphicFrame>
        <p:nvGraphicFramePr>
          <p:cNvPr id="30" name="Table 29">
            <a:extLst>
              <a:ext uri="{FF2B5EF4-FFF2-40B4-BE49-F238E27FC236}">
                <a16:creationId xmlns:a16="http://schemas.microsoft.com/office/drawing/2014/main" id="{3FF5D8FF-F4FA-4446-0314-E69F93924DB0}"/>
              </a:ext>
            </a:extLst>
          </p:cNvPr>
          <p:cNvGraphicFramePr>
            <a:graphicFrameLocks noGrp="1"/>
          </p:cNvGraphicFramePr>
          <p:nvPr>
            <p:extLst>
              <p:ext uri="{D42A27DB-BD31-4B8C-83A1-F6EECF244321}">
                <p14:modId xmlns:p14="http://schemas.microsoft.com/office/powerpoint/2010/main" val="2725271454"/>
              </p:ext>
            </p:extLst>
          </p:nvPr>
        </p:nvGraphicFramePr>
        <p:xfrm>
          <a:off x="1989221" y="2127122"/>
          <a:ext cx="8653805" cy="3132454"/>
        </p:xfrm>
        <a:graphic>
          <a:graphicData uri="http://schemas.openxmlformats.org/drawingml/2006/table">
            <a:tbl>
              <a:tblPr firstRow="1" firstCol="1" bandRow="1">
                <a:tableStyleId>{5C22544A-7EE6-4342-B048-85BDC9FD1C3A}</a:tableStyleId>
              </a:tblPr>
              <a:tblGrid>
                <a:gridCol w="691925">
                  <a:extLst>
                    <a:ext uri="{9D8B030D-6E8A-4147-A177-3AD203B41FA5}">
                      <a16:colId xmlns:a16="http://schemas.microsoft.com/office/drawing/2014/main" val="937503814"/>
                    </a:ext>
                  </a:extLst>
                </a:gridCol>
                <a:gridCol w="1592376">
                  <a:extLst>
                    <a:ext uri="{9D8B030D-6E8A-4147-A177-3AD203B41FA5}">
                      <a16:colId xmlns:a16="http://schemas.microsoft.com/office/drawing/2014/main" val="671894321"/>
                    </a:ext>
                  </a:extLst>
                </a:gridCol>
                <a:gridCol w="1592376">
                  <a:extLst>
                    <a:ext uri="{9D8B030D-6E8A-4147-A177-3AD203B41FA5}">
                      <a16:colId xmlns:a16="http://schemas.microsoft.com/office/drawing/2014/main" val="2776500459"/>
                    </a:ext>
                  </a:extLst>
                </a:gridCol>
                <a:gridCol w="1592376">
                  <a:extLst>
                    <a:ext uri="{9D8B030D-6E8A-4147-A177-3AD203B41FA5}">
                      <a16:colId xmlns:a16="http://schemas.microsoft.com/office/drawing/2014/main" val="3086693823"/>
                    </a:ext>
                  </a:extLst>
                </a:gridCol>
                <a:gridCol w="1592376">
                  <a:extLst>
                    <a:ext uri="{9D8B030D-6E8A-4147-A177-3AD203B41FA5}">
                      <a16:colId xmlns:a16="http://schemas.microsoft.com/office/drawing/2014/main" val="2941004930"/>
                    </a:ext>
                  </a:extLst>
                </a:gridCol>
                <a:gridCol w="1592376">
                  <a:extLst>
                    <a:ext uri="{9D8B030D-6E8A-4147-A177-3AD203B41FA5}">
                      <a16:colId xmlns:a16="http://schemas.microsoft.com/office/drawing/2014/main" val="4264407739"/>
                    </a:ext>
                  </a:extLst>
                </a:gridCol>
              </a:tblGrid>
              <a:tr h="657842">
                <a:tc>
                  <a:txBody>
                    <a:bodyPr/>
                    <a:lstStyle/>
                    <a:p>
                      <a:pPr marL="0" marR="0" algn="ctr">
                        <a:lnSpc>
                          <a:spcPct val="115000"/>
                        </a:lnSpc>
                        <a:spcAft>
                          <a:spcPts val="800"/>
                        </a:spcAft>
                        <a:buNone/>
                      </a:pPr>
                      <a:r>
                        <a:rPr lang="en-US" sz="1300" kern="100">
                          <a:effectLst/>
                        </a:rPr>
                        <a:t>Paper No.</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Abstract</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Functionality</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Advantages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Limitations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300" kern="100">
                          <a:effectLst/>
                        </a:rPr>
                        <a:t>Testing &amp; Results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33808537"/>
                  </a:ext>
                </a:extLst>
              </a:tr>
              <a:tr h="2474612">
                <a:tc>
                  <a:txBody>
                    <a:bodyPr/>
                    <a:lstStyle/>
                    <a:p>
                      <a:pPr marL="0" marR="0" algn="ctr">
                        <a:lnSpc>
                          <a:spcPct val="115000"/>
                        </a:lnSpc>
                        <a:spcAft>
                          <a:spcPts val="800"/>
                        </a:spcAft>
                        <a:buNone/>
                      </a:pPr>
                      <a:r>
                        <a:rPr lang="en-US" sz="1300" kern="100">
                          <a:effectLst/>
                        </a:rPr>
                        <a:t>5</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A firefighting robot controlled via PC, using Bluetooth for wireless control, with both automated and manual modes.</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Detects fire using IR sensing, controlled wirelessly via Bluetooth, and extinguishes fires using a 3-axis fire hose.</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High efficiency (95%), operates in both automated and manual modes, reduces human risk in firefighting.</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a:effectLst/>
                        </a:rPr>
                        <a:t>Limited by Bluetooth range, EMI interference from motors, and reliance on operator skill in manual mode.</a:t>
                      </a:r>
                      <a:endParaRPr lang="en-US" sz="12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tc>
                  <a:txBody>
                    <a:bodyPr/>
                    <a:lstStyle/>
                    <a:p>
                      <a:pPr marL="0" marR="0" algn="ctr">
                        <a:lnSpc>
                          <a:spcPct val="115000"/>
                        </a:lnSpc>
                        <a:spcAft>
                          <a:spcPts val="800"/>
                        </a:spcAft>
                        <a:buNone/>
                      </a:pPr>
                      <a:r>
                        <a:rPr lang="en-US" sz="1200" kern="100" dirty="0">
                          <a:effectLst/>
                        </a:rPr>
                        <a:t>Automated mode is faster in extinguishing fires, but manual mode is more reliable in complex situations.</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86862123"/>
                  </a:ext>
                </a:extLst>
              </a:tr>
            </a:tbl>
          </a:graphicData>
        </a:graphic>
      </p:graphicFrame>
    </p:spTree>
    <p:extLst>
      <p:ext uri="{BB962C8B-B14F-4D97-AF65-F5344CB8AC3E}">
        <p14:creationId xmlns:p14="http://schemas.microsoft.com/office/powerpoint/2010/main" val="417169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28F29-FBF3-D80F-CDC0-112F9765FF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14DF20-1A64-7B90-10A4-4508F74305FF}"/>
              </a:ext>
            </a:extLst>
          </p:cNvPr>
          <p:cNvSpPr/>
          <p:nvPr/>
        </p:nvSpPr>
        <p:spPr>
          <a:xfrm flipH="1">
            <a:off x="685799" y="939996"/>
            <a:ext cx="6485021"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357C08CB-9D34-EE35-15D9-312D8C0B9E2D}"/>
              </a:ext>
            </a:extLst>
          </p:cNvPr>
          <p:cNvSpPr/>
          <p:nvPr/>
        </p:nvSpPr>
        <p:spPr>
          <a:xfrm flipV="1">
            <a:off x="856275"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D8D43F4D-1990-678D-7A8B-C3F447B00B72}"/>
              </a:ext>
            </a:extLst>
          </p:cNvPr>
          <p:cNvSpPr/>
          <p:nvPr/>
        </p:nvSpPr>
        <p:spPr>
          <a:xfrm flipV="1">
            <a:off x="6090780" y="5259576"/>
            <a:ext cx="5244945" cy="1301523"/>
          </a:xfrm>
          <a:custGeom>
            <a:avLst/>
            <a:gdLst/>
            <a:ahLst/>
            <a:cxnLst/>
            <a:rect l="l" t="t" r="r" b="b"/>
            <a:pathLst>
              <a:path w="7867418" h="1952285">
                <a:moveTo>
                  <a:pt x="0" y="1952285"/>
                </a:moveTo>
                <a:lnTo>
                  <a:pt x="7867418" y="1952285"/>
                </a:lnTo>
                <a:lnTo>
                  <a:pt x="7867418" y="0"/>
                </a:lnTo>
                <a:lnTo>
                  <a:pt x="0" y="0"/>
                </a:lnTo>
                <a:lnTo>
                  <a:pt x="0" y="19522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BDFF53C9-4B40-373A-9CEF-A5861A7EF3E3}"/>
              </a:ext>
            </a:extLst>
          </p:cNvPr>
          <p:cNvSpPr/>
          <p:nvPr/>
        </p:nvSpPr>
        <p:spPr>
          <a:xfrm flipH="1">
            <a:off x="685800" y="2849615"/>
            <a:ext cx="5520912" cy="3322585"/>
          </a:xfrm>
          <a:custGeom>
            <a:avLst/>
            <a:gdLst/>
            <a:ahLst/>
            <a:cxnLst/>
            <a:rect l="l" t="t" r="r" b="b"/>
            <a:pathLst>
              <a:path w="8281368" h="4983878">
                <a:moveTo>
                  <a:pt x="8281368" y="0"/>
                </a:moveTo>
                <a:lnTo>
                  <a:pt x="0" y="0"/>
                </a:lnTo>
                <a:lnTo>
                  <a:pt x="0" y="4983878"/>
                </a:lnTo>
                <a:lnTo>
                  <a:pt x="8281368" y="4983878"/>
                </a:lnTo>
                <a:lnTo>
                  <a:pt x="82813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BCE9266A-CA04-A592-4CC8-25EFA6ADC879}"/>
              </a:ext>
            </a:extLst>
          </p:cNvPr>
          <p:cNvSpPr/>
          <p:nvPr/>
        </p:nvSpPr>
        <p:spPr>
          <a:xfrm>
            <a:off x="5969246" y="2849615"/>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a:extLst>
              <a:ext uri="{FF2B5EF4-FFF2-40B4-BE49-F238E27FC236}">
                <a16:creationId xmlns:a16="http://schemas.microsoft.com/office/drawing/2014/main" id="{574F39DE-25E5-0E80-7454-B2F8EBBDBA24}"/>
              </a:ext>
            </a:extLst>
          </p:cNvPr>
          <p:cNvSpPr/>
          <p:nvPr/>
        </p:nvSpPr>
        <p:spPr>
          <a:xfrm>
            <a:off x="5969246" y="939996"/>
            <a:ext cx="5520912" cy="3322585"/>
          </a:xfrm>
          <a:custGeom>
            <a:avLst/>
            <a:gdLst/>
            <a:ahLst/>
            <a:cxnLst/>
            <a:rect l="l" t="t" r="r" b="b"/>
            <a:pathLst>
              <a:path w="8281368" h="4983878">
                <a:moveTo>
                  <a:pt x="0" y="0"/>
                </a:moveTo>
                <a:lnTo>
                  <a:pt x="8281368" y="0"/>
                </a:lnTo>
                <a:lnTo>
                  <a:pt x="8281368" y="4983878"/>
                </a:lnTo>
                <a:lnTo>
                  <a:pt x="0" y="4983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6EC58795-9E23-8C8D-36E6-7D8B51AE6156}"/>
              </a:ext>
            </a:extLst>
          </p:cNvPr>
          <p:cNvSpPr/>
          <p:nvPr/>
        </p:nvSpPr>
        <p:spPr>
          <a:xfrm>
            <a:off x="685800" y="1051297"/>
            <a:ext cx="1801832" cy="313068"/>
          </a:xfrm>
          <a:custGeom>
            <a:avLst/>
            <a:gdLst/>
            <a:ahLst/>
            <a:cxnLst/>
            <a:rect l="l" t="t" r="r" b="b"/>
            <a:pathLst>
              <a:path w="2702748" h="469602">
                <a:moveTo>
                  <a:pt x="0" y="0"/>
                </a:moveTo>
                <a:lnTo>
                  <a:pt x="2702748" y="0"/>
                </a:lnTo>
                <a:lnTo>
                  <a:pt x="2702748" y="469603"/>
                </a:lnTo>
                <a:lnTo>
                  <a:pt x="0" y="469603"/>
                </a:lnTo>
                <a:lnTo>
                  <a:pt x="0" y="0"/>
                </a:lnTo>
                <a:close/>
              </a:path>
            </a:pathLst>
          </a:custGeom>
          <a:blipFill>
            <a:blip r:embed="rId6"/>
            <a:stretch>
              <a:fillRect/>
            </a:stretch>
          </a:blipFill>
        </p:spPr>
        <p:txBody>
          <a:bodyPr/>
          <a:lstStyle/>
          <a:p>
            <a:endParaRPr lang="en-US" sz="1200"/>
          </a:p>
        </p:txBody>
      </p:sp>
      <p:sp>
        <p:nvSpPr>
          <p:cNvPr id="9" name="Freeform 9">
            <a:extLst>
              <a:ext uri="{FF2B5EF4-FFF2-40B4-BE49-F238E27FC236}">
                <a16:creationId xmlns:a16="http://schemas.microsoft.com/office/drawing/2014/main" id="{7D94EB72-BC5D-9C8A-8DF0-FA28FBDFEB4E}"/>
              </a:ext>
            </a:extLst>
          </p:cNvPr>
          <p:cNvSpPr/>
          <p:nvPr/>
        </p:nvSpPr>
        <p:spPr>
          <a:xfrm>
            <a:off x="68580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E199BFF0-F431-960E-C64B-5C37E0E903DC}"/>
              </a:ext>
            </a:extLst>
          </p:cNvPr>
          <p:cNvSpPr/>
          <p:nvPr/>
        </p:nvSpPr>
        <p:spPr>
          <a:xfrm>
            <a:off x="4289464"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1" name="Freeform 11">
            <a:extLst>
              <a:ext uri="{FF2B5EF4-FFF2-40B4-BE49-F238E27FC236}">
                <a16:creationId xmlns:a16="http://schemas.microsoft.com/office/drawing/2014/main" id="{BB87105C-596E-81BA-986E-4E8496A4B9C7}"/>
              </a:ext>
            </a:extLst>
          </p:cNvPr>
          <p:cNvSpPr/>
          <p:nvPr/>
        </p:nvSpPr>
        <p:spPr>
          <a:xfrm flipH="1">
            <a:off x="2487632"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sz="1200" dirty="0"/>
          </a:p>
        </p:txBody>
      </p:sp>
      <p:sp>
        <p:nvSpPr>
          <p:cNvPr id="12" name="Freeform 12">
            <a:extLst>
              <a:ext uri="{FF2B5EF4-FFF2-40B4-BE49-F238E27FC236}">
                <a16:creationId xmlns:a16="http://schemas.microsoft.com/office/drawing/2014/main" id="{153956FF-A263-C89C-A89A-3C2A15A58198}"/>
              </a:ext>
            </a:extLst>
          </p:cNvPr>
          <p:cNvSpPr/>
          <p:nvPr/>
        </p:nvSpPr>
        <p:spPr>
          <a:xfrm>
            <a:off x="9694960" y="693670"/>
            <a:ext cx="1811241" cy="569717"/>
          </a:xfrm>
          <a:custGeom>
            <a:avLst/>
            <a:gdLst/>
            <a:ahLst/>
            <a:cxnLst/>
            <a:rect l="l" t="t" r="r" b="b"/>
            <a:pathLst>
              <a:path w="2716861" h="854576">
                <a:moveTo>
                  <a:pt x="0" y="0"/>
                </a:moveTo>
                <a:lnTo>
                  <a:pt x="2716861" y="0"/>
                </a:lnTo>
                <a:lnTo>
                  <a:pt x="2716861" y="854576"/>
                </a:lnTo>
                <a:lnTo>
                  <a:pt x="0" y="854576"/>
                </a:lnTo>
                <a:lnTo>
                  <a:pt x="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B7E87905-0530-15A0-A2E6-365F3447BA57}"/>
              </a:ext>
            </a:extLst>
          </p:cNvPr>
          <p:cNvSpPr/>
          <p:nvPr/>
        </p:nvSpPr>
        <p:spPr>
          <a:xfrm flipH="1">
            <a:off x="7893128" y="693670"/>
            <a:ext cx="1811241" cy="569717"/>
          </a:xfrm>
          <a:custGeom>
            <a:avLst/>
            <a:gdLst/>
            <a:ahLst/>
            <a:cxnLst/>
            <a:rect l="l" t="t" r="r" b="b"/>
            <a:pathLst>
              <a:path w="2716861" h="854576">
                <a:moveTo>
                  <a:pt x="2716860" y="0"/>
                </a:moveTo>
                <a:lnTo>
                  <a:pt x="0" y="0"/>
                </a:lnTo>
                <a:lnTo>
                  <a:pt x="0" y="854576"/>
                </a:lnTo>
                <a:lnTo>
                  <a:pt x="2716860" y="854576"/>
                </a:lnTo>
                <a:lnTo>
                  <a:pt x="271686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28281015-7FE7-B814-56D9-C61070FADADD}"/>
              </a:ext>
            </a:extLst>
          </p:cNvPr>
          <p:cNvSpPr/>
          <p:nvPr/>
        </p:nvSpPr>
        <p:spPr>
          <a:xfrm>
            <a:off x="6091296" y="693670"/>
            <a:ext cx="1811241" cy="569717"/>
          </a:xfrm>
          <a:custGeom>
            <a:avLst/>
            <a:gdLst/>
            <a:ahLst/>
            <a:cxnLst/>
            <a:rect l="l" t="t" r="r" b="b"/>
            <a:pathLst>
              <a:path w="2716861" h="854576">
                <a:moveTo>
                  <a:pt x="0" y="0"/>
                </a:moveTo>
                <a:lnTo>
                  <a:pt x="2716860" y="0"/>
                </a:lnTo>
                <a:lnTo>
                  <a:pt x="2716860" y="854576"/>
                </a:lnTo>
                <a:lnTo>
                  <a:pt x="0" y="854576"/>
                </a:lnTo>
                <a:lnTo>
                  <a:pt x="0" y="0"/>
                </a:lnTo>
                <a:close/>
              </a:path>
            </a:pathLst>
          </a:custGeom>
          <a:blipFill>
            <a:blip r:embed="rId7">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4414E252-B4E9-B1F0-3922-4B2F6617699F}"/>
              </a:ext>
            </a:extLst>
          </p:cNvPr>
          <p:cNvSpPr/>
          <p:nvPr/>
        </p:nvSpPr>
        <p:spPr>
          <a:xfrm>
            <a:off x="149557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FA11B178-592A-E85D-A6BF-927566195639}"/>
              </a:ext>
            </a:extLst>
          </p:cNvPr>
          <p:cNvSpPr/>
          <p:nvPr/>
        </p:nvSpPr>
        <p:spPr>
          <a:xfrm>
            <a:off x="3516146"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7" name="Freeform 17">
            <a:extLst>
              <a:ext uri="{FF2B5EF4-FFF2-40B4-BE49-F238E27FC236}">
                <a16:creationId xmlns:a16="http://schemas.microsoft.com/office/drawing/2014/main" id="{7710A9F5-5145-9E3B-69F8-A01FD2194666}"/>
              </a:ext>
            </a:extLst>
          </p:cNvPr>
          <p:cNvSpPr/>
          <p:nvPr/>
        </p:nvSpPr>
        <p:spPr>
          <a:xfrm>
            <a:off x="5921725"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8" name="Freeform 18">
            <a:extLst>
              <a:ext uri="{FF2B5EF4-FFF2-40B4-BE49-F238E27FC236}">
                <a16:creationId xmlns:a16="http://schemas.microsoft.com/office/drawing/2014/main" id="{6D924AAE-03BA-7F7B-349C-76E9B0444CB0}"/>
              </a:ext>
            </a:extLst>
          </p:cNvPr>
          <p:cNvSpPr/>
          <p:nvPr/>
        </p:nvSpPr>
        <p:spPr>
          <a:xfrm>
            <a:off x="8327304" y="1478015"/>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9" name="Freeform 19">
            <a:extLst>
              <a:ext uri="{FF2B5EF4-FFF2-40B4-BE49-F238E27FC236}">
                <a16:creationId xmlns:a16="http://schemas.microsoft.com/office/drawing/2014/main" id="{C36EA126-F462-DBBF-3AD8-5EA4BA1AAEBD}"/>
              </a:ext>
            </a:extLst>
          </p:cNvPr>
          <p:cNvSpPr/>
          <p:nvPr/>
        </p:nvSpPr>
        <p:spPr>
          <a:xfrm>
            <a:off x="1499743" y="3184285"/>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0" name="Freeform 20">
            <a:extLst>
              <a:ext uri="{FF2B5EF4-FFF2-40B4-BE49-F238E27FC236}">
                <a16:creationId xmlns:a16="http://schemas.microsoft.com/office/drawing/2014/main" id="{3EE601D5-4FF4-0401-1EDA-87C8181BDEB0}"/>
              </a:ext>
            </a:extLst>
          </p:cNvPr>
          <p:cNvSpPr/>
          <p:nvPr/>
        </p:nvSpPr>
        <p:spPr>
          <a:xfrm>
            <a:off x="3489856" y="3157020"/>
            <a:ext cx="2754129" cy="2743200"/>
          </a:xfrm>
          <a:custGeom>
            <a:avLst/>
            <a:gdLst/>
            <a:ahLst/>
            <a:cxnLst/>
            <a:rect l="l" t="t" r="r" b="b"/>
            <a:pathLst>
              <a:path w="4131194" h="4114800">
                <a:moveTo>
                  <a:pt x="0" y="0"/>
                </a:moveTo>
                <a:lnTo>
                  <a:pt x="4131193" y="0"/>
                </a:lnTo>
                <a:lnTo>
                  <a:pt x="413119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1" name="Freeform 21">
            <a:extLst>
              <a:ext uri="{FF2B5EF4-FFF2-40B4-BE49-F238E27FC236}">
                <a16:creationId xmlns:a16="http://schemas.microsoft.com/office/drawing/2014/main" id="{6B7F9DB7-69A7-8850-1B97-30745FCEED07}"/>
              </a:ext>
            </a:extLst>
          </p:cNvPr>
          <p:cNvSpPr/>
          <p:nvPr/>
        </p:nvSpPr>
        <p:spPr>
          <a:xfrm>
            <a:off x="5916505"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2" name="Freeform 22">
            <a:extLst>
              <a:ext uri="{FF2B5EF4-FFF2-40B4-BE49-F238E27FC236}">
                <a16:creationId xmlns:a16="http://schemas.microsoft.com/office/drawing/2014/main" id="{CFD98F64-CAE5-08D1-3736-B39F40FE88FF}"/>
              </a:ext>
            </a:extLst>
          </p:cNvPr>
          <p:cNvSpPr/>
          <p:nvPr/>
        </p:nvSpPr>
        <p:spPr>
          <a:xfrm>
            <a:off x="8338126" y="3167137"/>
            <a:ext cx="2754129" cy="2743200"/>
          </a:xfrm>
          <a:custGeom>
            <a:avLst/>
            <a:gdLst/>
            <a:ahLst/>
            <a:cxnLst/>
            <a:rect l="l" t="t" r="r" b="b"/>
            <a:pathLst>
              <a:path w="4131194" h="4114800">
                <a:moveTo>
                  <a:pt x="0" y="0"/>
                </a:moveTo>
                <a:lnTo>
                  <a:pt x="4131194" y="0"/>
                </a:lnTo>
                <a:lnTo>
                  <a:pt x="41311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3" name="TextBox 23">
            <a:extLst>
              <a:ext uri="{FF2B5EF4-FFF2-40B4-BE49-F238E27FC236}">
                <a16:creationId xmlns:a16="http://schemas.microsoft.com/office/drawing/2014/main" id="{FA4466B1-B97E-042B-45D1-0C2B7B0B11F7}"/>
              </a:ext>
            </a:extLst>
          </p:cNvPr>
          <p:cNvSpPr txBox="1"/>
          <p:nvPr/>
        </p:nvSpPr>
        <p:spPr>
          <a:xfrm>
            <a:off x="9938429" y="754663"/>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Result</a:t>
            </a:r>
          </a:p>
        </p:txBody>
      </p:sp>
      <p:sp>
        <p:nvSpPr>
          <p:cNvPr id="24" name="TextBox 24">
            <a:extLst>
              <a:ext uri="{FF2B5EF4-FFF2-40B4-BE49-F238E27FC236}">
                <a16:creationId xmlns:a16="http://schemas.microsoft.com/office/drawing/2014/main" id="{A677BB0F-7167-4518-75CC-A08FC10AE7EA}"/>
              </a:ext>
            </a:extLst>
          </p:cNvPr>
          <p:cNvSpPr txBox="1"/>
          <p:nvPr/>
        </p:nvSpPr>
        <p:spPr>
          <a:xfrm>
            <a:off x="7984752" y="786747"/>
            <a:ext cx="1611367"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Test-run</a:t>
            </a:r>
          </a:p>
        </p:txBody>
      </p:sp>
      <p:sp>
        <p:nvSpPr>
          <p:cNvPr id="25" name="TextBox 25">
            <a:extLst>
              <a:ext uri="{FF2B5EF4-FFF2-40B4-BE49-F238E27FC236}">
                <a16:creationId xmlns:a16="http://schemas.microsoft.com/office/drawing/2014/main" id="{9696A806-810A-AACE-FE47-27FE9B6BC6F7}"/>
              </a:ext>
            </a:extLst>
          </p:cNvPr>
          <p:cNvSpPr txBox="1"/>
          <p:nvPr/>
        </p:nvSpPr>
        <p:spPr>
          <a:xfrm>
            <a:off x="6213031" y="770705"/>
            <a:ext cx="1567771"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Design</a:t>
            </a:r>
          </a:p>
        </p:txBody>
      </p:sp>
      <p:sp>
        <p:nvSpPr>
          <p:cNvPr id="26" name="TextBox 26">
            <a:extLst>
              <a:ext uri="{FF2B5EF4-FFF2-40B4-BE49-F238E27FC236}">
                <a16:creationId xmlns:a16="http://schemas.microsoft.com/office/drawing/2014/main" id="{D6C90708-F37D-9344-06BC-5247F8A276E7}"/>
              </a:ext>
            </a:extLst>
          </p:cNvPr>
          <p:cNvSpPr txBox="1"/>
          <p:nvPr/>
        </p:nvSpPr>
        <p:spPr>
          <a:xfrm>
            <a:off x="4532933" y="754663"/>
            <a:ext cx="1324302" cy="383759"/>
          </a:xfrm>
          <a:prstGeom prst="rect">
            <a:avLst/>
          </a:prstGeom>
        </p:spPr>
        <p:txBody>
          <a:bodyPr lIns="0" tIns="0" rIns="0" bIns="0" rtlCol="0" anchor="t">
            <a:spAutoFit/>
          </a:bodyPr>
          <a:lstStyle/>
          <a:p>
            <a:pPr algn="ctr">
              <a:lnSpc>
                <a:spcPts val="3267"/>
              </a:lnSpc>
            </a:pPr>
            <a:r>
              <a:rPr lang="en-US" sz="2333" b="1" u="sng" dirty="0">
                <a:solidFill>
                  <a:srgbClr val="343434"/>
                </a:solidFill>
                <a:latin typeface="Futura"/>
                <a:ea typeface="Futura"/>
                <a:cs typeface="Futura"/>
                <a:sym typeface="Futura"/>
              </a:rPr>
              <a:t>Analysis</a:t>
            </a:r>
          </a:p>
        </p:txBody>
      </p:sp>
      <p:sp>
        <p:nvSpPr>
          <p:cNvPr id="27" name="TextBox 27">
            <a:extLst>
              <a:ext uri="{FF2B5EF4-FFF2-40B4-BE49-F238E27FC236}">
                <a16:creationId xmlns:a16="http://schemas.microsoft.com/office/drawing/2014/main" id="{502612A1-8699-0C02-DBBC-1AE12754523F}"/>
              </a:ext>
            </a:extLst>
          </p:cNvPr>
          <p:cNvSpPr txBox="1"/>
          <p:nvPr/>
        </p:nvSpPr>
        <p:spPr>
          <a:xfrm>
            <a:off x="2731101" y="770705"/>
            <a:ext cx="1324302" cy="383759"/>
          </a:xfrm>
          <a:prstGeom prst="rect">
            <a:avLst/>
          </a:prstGeom>
        </p:spPr>
        <p:txBody>
          <a:bodyPr lIns="0" tIns="0" rIns="0" bIns="0" rtlCol="0" anchor="t">
            <a:spAutoFit/>
          </a:bodyPr>
          <a:lstStyle/>
          <a:p>
            <a:pPr algn="ctr">
              <a:lnSpc>
                <a:spcPts val="3267"/>
              </a:lnSpc>
            </a:pPr>
            <a:r>
              <a:rPr lang="en-US" sz="2333" b="1" dirty="0">
                <a:solidFill>
                  <a:srgbClr val="343434"/>
                </a:solidFill>
                <a:latin typeface="Futura"/>
                <a:ea typeface="Futura"/>
                <a:cs typeface="Futura"/>
                <a:sym typeface="Futura"/>
              </a:rPr>
              <a:t>Literature</a:t>
            </a:r>
          </a:p>
        </p:txBody>
      </p:sp>
      <p:sp>
        <p:nvSpPr>
          <p:cNvPr id="28" name="TextBox 28">
            <a:extLst>
              <a:ext uri="{FF2B5EF4-FFF2-40B4-BE49-F238E27FC236}">
                <a16:creationId xmlns:a16="http://schemas.microsoft.com/office/drawing/2014/main" id="{09541EC2-6AA4-D3A0-C88C-7AB642B450CE}"/>
              </a:ext>
            </a:extLst>
          </p:cNvPr>
          <p:cNvSpPr txBox="1"/>
          <p:nvPr/>
        </p:nvSpPr>
        <p:spPr>
          <a:xfrm>
            <a:off x="929270" y="744637"/>
            <a:ext cx="1324302" cy="385490"/>
          </a:xfrm>
          <a:prstGeom prst="rect">
            <a:avLst/>
          </a:prstGeom>
        </p:spPr>
        <p:txBody>
          <a:bodyPr lIns="0" tIns="0" rIns="0" bIns="0" rtlCol="0" anchor="t">
            <a:spAutoFit/>
          </a:bodyPr>
          <a:lstStyle/>
          <a:p>
            <a:pPr algn="ctr">
              <a:lnSpc>
                <a:spcPts val="3267"/>
              </a:lnSpc>
            </a:pPr>
            <a:r>
              <a:rPr lang="en-US" sz="2333" b="1" dirty="0">
                <a:solidFill>
                  <a:srgbClr val="343434"/>
                </a:solidFill>
                <a:latin typeface="Helvetica World Bold"/>
                <a:ea typeface="Helvetica World Bold"/>
                <a:cs typeface="Helvetica World Bold"/>
                <a:sym typeface="Helvetica World Bold"/>
              </a:rPr>
              <a:t>Abstract</a:t>
            </a:r>
          </a:p>
        </p:txBody>
      </p:sp>
      <p:sp>
        <p:nvSpPr>
          <p:cNvPr id="30" name="Freeform 22">
            <a:extLst>
              <a:ext uri="{FF2B5EF4-FFF2-40B4-BE49-F238E27FC236}">
                <a16:creationId xmlns:a16="http://schemas.microsoft.com/office/drawing/2014/main" id="{DBB0D8B9-7773-9425-0EB8-DE5EE21D72A5}"/>
              </a:ext>
            </a:extLst>
          </p:cNvPr>
          <p:cNvSpPr/>
          <p:nvPr/>
        </p:nvSpPr>
        <p:spPr>
          <a:xfrm>
            <a:off x="1009415" y="1675565"/>
            <a:ext cx="2123486" cy="685795"/>
          </a:xfrm>
          <a:custGeom>
            <a:avLst/>
            <a:gdLst/>
            <a:ahLst/>
            <a:cxnLst/>
            <a:rect l="l" t="t" r="r" b="b"/>
            <a:pathLst>
              <a:path w="4114747" h="1294275">
                <a:moveTo>
                  <a:pt x="0" y="0"/>
                </a:moveTo>
                <a:lnTo>
                  <a:pt x="4114747" y="0"/>
                </a:lnTo>
                <a:lnTo>
                  <a:pt x="4114747" y="1294275"/>
                </a:lnTo>
                <a:lnTo>
                  <a:pt x="0" y="1294275"/>
                </a:lnTo>
                <a:lnTo>
                  <a:pt x="0" y="0"/>
                </a:lnTo>
                <a:close/>
              </a:path>
            </a:pathLst>
          </a:custGeom>
          <a:blipFill>
            <a:blip r:embed="rId9">
              <a:extLst>
                <a:ext uri="{96DAC541-7B7A-43D3-8B79-37D633B846F1}">
                  <asvg:svgBlip xmlns:asvg="http://schemas.microsoft.com/office/drawing/2016/SVG/main" r:embed="rId14"/>
                </a:ext>
              </a:extLst>
            </a:blip>
            <a:stretch>
              <a:fillRect/>
            </a:stretch>
          </a:blipFill>
        </p:spPr>
        <p:txBody>
          <a:bodyPr/>
          <a:lstStyle/>
          <a:p>
            <a:endParaRPr lang="en-US" sz="1200"/>
          </a:p>
        </p:txBody>
      </p:sp>
      <p:sp>
        <p:nvSpPr>
          <p:cNvPr id="31" name="TextBox 30">
            <a:extLst>
              <a:ext uri="{FF2B5EF4-FFF2-40B4-BE49-F238E27FC236}">
                <a16:creationId xmlns:a16="http://schemas.microsoft.com/office/drawing/2014/main" id="{E2782947-BAF8-6BF1-5EFF-CFAA042BD8B0}"/>
              </a:ext>
            </a:extLst>
          </p:cNvPr>
          <p:cNvSpPr txBox="1"/>
          <p:nvPr/>
        </p:nvSpPr>
        <p:spPr>
          <a:xfrm>
            <a:off x="1094659" y="1789836"/>
            <a:ext cx="2960744" cy="523220"/>
          </a:xfrm>
          <a:prstGeom prst="rect">
            <a:avLst/>
          </a:prstGeom>
          <a:noFill/>
        </p:spPr>
        <p:txBody>
          <a:bodyPr wrap="square" rtlCol="0">
            <a:spAutoFit/>
          </a:bodyPr>
          <a:lstStyle/>
          <a:p>
            <a:r>
              <a:rPr lang="en-US" sz="2800" dirty="0">
                <a:solidFill>
                  <a:schemeClr val="tx2">
                    <a:lumMod val="75000"/>
                    <a:lumOff val="25000"/>
                  </a:schemeClr>
                </a:solidFill>
                <a:latin typeface="Amasis MT Pro Medium" panose="02040604050005020304" pitchFamily="18" charset="0"/>
                <a:ea typeface="Calibri" panose="020F0502020204030204" pitchFamily="34" charset="0"/>
                <a:cs typeface="Calibri" panose="020F0502020204030204" pitchFamily="34" charset="0"/>
              </a:rPr>
              <a:t>Block Diagram</a:t>
            </a:r>
          </a:p>
        </p:txBody>
      </p:sp>
      <p:pic>
        <p:nvPicPr>
          <p:cNvPr id="32" name="Picture 31">
            <a:extLst>
              <a:ext uri="{FF2B5EF4-FFF2-40B4-BE49-F238E27FC236}">
                <a16:creationId xmlns:a16="http://schemas.microsoft.com/office/drawing/2014/main" id="{67171D22-CBFB-D75A-A7E1-6A8A70F66CB3}"/>
              </a:ext>
            </a:extLst>
          </p:cNvPr>
          <p:cNvPicPr>
            <a:picLocks noChangeAspect="1"/>
          </p:cNvPicPr>
          <p:nvPr/>
        </p:nvPicPr>
        <p:blipFill>
          <a:blip r:embed="rId15"/>
          <a:stretch>
            <a:fillRect/>
          </a:stretch>
        </p:blipFill>
        <p:spPr>
          <a:xfrm>
            <a:off x="3256189" y="2247634"/>
            <a:ext cx="5972052" cy="3403597"/>
          </a:xfrm>
          <a:prstGeom prst="rect">
            <a:avLst/>
          </a:prstGeom>
        </p:spPr>
      </p:pic>
    </p:spTree>
    <p:extLst>
      <p:ext uri="{BB962C8B-B14F-4D97-AF65-F5344CB8AC3E}">
        <p14:creationId xmlns:p14="http://schemas.microsoft.com/office/powerpoint/2010/main" val="3906779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A1093BB73BAE40AAB3E4A559256CD6" ma:contentTypeVersion="8" ma:contentTypeDescription="Create a new document." ma:contentTypeScope="" ma:versionID="ae0445ee3564ab8a4f8fc0176039f694">
  <xsd:schema xmlns:xsd="http://www.w3.org/2001/XMLSchema" xmlns:xs="http://www.w3.org/2001/XMLSchema" xmlns:p="http://schemas.microsoft.com/office/2006/metadata/properties" xmlns:ns3="8d98da7f-2b01-4ca2-a6a5-0d81a2550ebb" targetNamespace="http://schemas.microsoft.com/office/2006/metadata/properties" ma:root="true" ma:fieldsID="12a61f771cbf9d1edd9cd8774838e312" ns3:_="">
    <xsd:import namespace="8d98da7f-2b01-4ca2-a6a5-0d81a2550eb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98da7f-2b01-4ca2-a6a5-0d81a2550e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d98da7f-2b01-4ca2-a6a5-0d81a2550ebb" xsi:nil="true"/>
  </documentManagement>
</p:properties>
</file>

<file path=customXml/itemProps1.xml><?xml version="1.0" encoding="utf-8"?>
<ds:datastoreItem xmlns:ds="http://schemas.openxmlformats.org/officeDocument/2006/customXml" ds:itemID="{DEF2BD0E-3AA2-4F48-BE30-5AE7D73520F9}">
  <ds:schemaRefs>
    <ds:schemaRef ds:uri="http://schemas.microsoft.com/office/2006/metadata/contentType"/>
    <ds:schemaRef ds:uri="http://schemas.microsoft.com/office/2006/metadata/properties/metaAttributes"/>
    <ds:schemaRef ds:uri="http://www.w3.org/2000/xmlns/"/>
    <ds:schemaRef ds:uri="http://www.w3.org/2001/XMLSchema"/>
    <ds:schemaRef ds:uri="8d98da7f-2b01-4ca2-a6a5-0d81a2550ebb"/>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69B2BE-CBC7-4D56-8351-13843EE124A5}">
  <ds:schemaRefs>
    <ds:schemaRef ds:uri="http://schemas.microsoft.com/sharepoint/v3/contenttype/forms"/>
  </ds:schemaRefs>
</ds:datastoreItem>
</file>

<file path=customXml/itemProps3.xml><?xml version="1.0" encoding="utf-8"?>
<ds:datastoreItem xmlns:ds="http://schemas.openxmlformats.org/officeDocument/2006/customXml" ds:itemID="{F64F3144-0FFD-4332-A394-61AF07B76B0D}">
  <ds:schemaRefs>
    <ds:schemaRef ds:uri="http://schemas.microsoft.com/office/2006/metadata/properties"/>
    <ds:schemaRef ds:uri="http://www.w3.org/2000/xmlns/"/>
    <ds:schemaRef ds:uri="8d98da7f-2b01-4ca2-a6a5-0d81a2550ebb"/>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900</TotalTime>
  <Words>1541</Words>
  <Application>Microsoft Office PowerPoint</Application>
  <PresentationFormat>Widescreen</PresentationFormat>
  <Paragraphs>237</Paragraphs>
  <Slides>24</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ADLaM Display</vt:lpstr>
      <vt:lpstr>Amasis MT Pro Light</vt:lpstr>
      <vt:lpstr>Amasis MT Pro Medium</vt:lpstr>
      <vt:lpstr>Aptos</vt:lpstr>
      <vt:lpstr>Aptos Display</vt:lpstr>
      <vt:lpstr>Arial</vt:lpstr>
      <vt:lpstr>Calibri</vt:lpstr>
      <vt:lpstr>Cambria Math</vt:lpstr>
      <vt:lpstr>Futura</vt:lpstr>
      <vt:lpstr>Helvetica World Bold</vt:lpstr>
      <vt:lpstr>Office Theme</vt:lpstr>
      <vt:lpstr>Fire Fighting Robot</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FlowChart</vt:lpstr>
      <vt:lpstr>PowerPoint Presentation</vt:lpstr>
      <vt:lpstr>Hierarchical Relationship</vt:lpstr>
      <vt:lpstr>Code Documentation</vt:lpstr>
      <vt:lpstr>System Requirements</vt:lpstr>
      <vt:lpstr>System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Fighting Robot</dc:title>
  <dc:creator>Mohamed Ayman</dc:creator>
  <cp:lastModifiedBy>20812020100102</cp:lastModifiedBy>
  <cp:revision>30</cp:revision>
  <dcterms:created xsi:type="dcterms:W3CDTF">2025-04-19T09:18:49Z</dcterms:created>
  <dcterms:modified xsi:type="dcterms:W3CDTF">2025-04-26T18:22:23Z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0x0101009BA1093BB73BAE40AAB3E4A559256CD6</vt:lpwstr>
  </property>
</Properties>
</file>